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5.xml" ContentType="application/vnd.openxmlformats-officedocument.presentationml.notesSlide+xml"/>
  <Override PartName="/ppt/charts/chart9.xml" ContentType="application/vnd.openxmlformats-officedocument.drawingml.chart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82" r:id="rId4"/>
    <p:sldId id="258" r:id="rId5"/>
    <p:sldId id="259" r:id="rId6"/>
    <p:sldId id="274" r:id="rId7"/>
    <p:sldId id="273" r:id="rId8"/>
    <p:sldId id="275" r:id="rId9"/>
    <p:sldId id="260" r:id="rId10"/>
    <p:sldId id="266" r:id="rId11"/>
    <p:sldId id="265" r:id="rId12"/>
    <p:sldId id="268" r:id="rId13"/>
    <p:sldId id="267" r:id="rId14"/>
    <p:sldId id="277" r:id="rId15"/>
    <p:sldId id="278" r:id="rId16"/>
    <p:sldId id="276" r:id="rId17"/>
    <p:sldId id="271" r:id="rId18"/>
    <p:sldId id="280" r:id="rId19"/>
    <p:sldId id="281" r:id="rId20"/>
    <p:sldId id="269" r:id="rId21"/>
    <p:sldId id="270" r:id="rId22"/>
    <p:sldId id="272" r:id="rId23"/>
    <p:sldId id="263" r:id="rId24"/>
    <p:sldId id="264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91" autoAdjust="0"/>
    <p:restoredTop sz="94660"/>
  </p:normalViewPr>
  <p:slideViewPr>
    <p:cSldViewPr>
      <p:cViewPr varScale="1">
        <p:scale>
          <a:sx n="78" d="100"/>
          <a:sy n="78" d="100"/>
        </p:scale>
        <p:origin x="1536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Region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Scotland and NI</c:v>
                </c:pt>
                <c:pt idx="1">
                  <c:v>North East</c:v>
                </c:pt>
                <c:pt idx="2">
                  <c:v>North West</c:v>
                </c:pt>
                <c:pt idx="3">
                  <c:v>Y&amp;H</c:v>
                </c:pt>
                <c:pt idx="4">
                  <c:v>East Midlands</c:v>
                </c:pt>
                <c:pt idx="5">
                  <c:v>West Midlands</c:v>
                </c:pt>
                <c:pt idx="6">
                  <c:v>Wales</c:v>
                </c:pt>
                <c:pt idx="7">
                  <c:v>East of England</c:v>
                </c:pt>
                <c:pt idx="8">
                  <c:v>London</c:v>
                </c:pt>
                <c:pt idx="9">
                  <c:v>South East</c:v>
                </c:pt>
                <c:pt idx="10">
                  <c:v>South West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5</c:v>
                </c:pt>
                <c:pt idx="1">
                  <c:v>3</c:v>
                </c:pt>
                <c:pt idx="2">
                  <c:v>9</c:v>
                </c:pt>
                <c:pt idx="3">
                  <c:v>12</c:v>
                </c:pt>
                <c:pt idx="4">
                  <c:v>8</c:v>
                </c:pt>
                <c:pt idx="5">
                  <c:v>11</c:v>
                </c:pt>
                <c:pt idx="6">
                  <c:v>3</c:v>
                </c:pt>
                <c:pt idx="7">
                  <c:v>5</c:v>
                </c:pt>
                <c:pt idx="8">
                  <c:v>9</c:v>
                </c:pt>
                <c:pt idx="9">
                  <c:v>6</c:v>
                </c:pt>
                <c:pt idx="10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C9-4455-8F49-BDBA3E07D3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1965729891388097"/>
          <c:y val="1.3298249883393161E-2"/>
          <c:w val="0.26947009605561295"/>
          <c:h val="0.9867017501166068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Delays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No</c:v>
                </c:pt>
                <c:pt idx="1">
                  <c:v>Room availability</c:v>
                </c:pt>
                <c:pt idx="2">
                  <c:v>IR cons availability</c:v>
                </c:pt>
                <c:pt idx="3">
                  <c:v>Anaesthetic availability</c:v>
                </c:pt>
                <c:pt idx="4">
                  <c:v>Anticoagulation</c:v>
                </c:pt>
                <c:pt idx="5">
                  <c:v>MDT</c:v>
                </c:pt>
                <c:pt idx="6">
                  <c:v>Pre procedure ward issue</c:v>
                </c:pt>
                <c:pt idx="7">
                  <c:v>Other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10</c:v>
                </c:pt>
                <c:pt idx="1">
                  <c:v>5</c:v>
                </c:pt>
                <c:pt idx="2">
                  <c:v>3</c:v>
                </c:pt>
                <c:pt idx="3">
                  <c:v>1</c:v>
                </c:pt>
                <c:pt idx="4">
                  <c:v>3</c:v>
                </c:pt>
                <c:pt idx="5">
                  <c:v>1</c:v>
                </c:pt>
                <c:pt idx="6">
                  <c:v>3</c:v>
                </c:pt>
                <c:pt idx="7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85-4D6E-B907-712BA21077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8120550935805926"/>
          <c:y val="0.16571689132078829"/>
          <c:w val="0.40010290185689407"/>
          <c:h val="0.7463063303527738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Operator 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Consultant only</c:v>
                </c:pt>
                <c:pt idx="1">
                  <c:v>Registrar and Consultant</c:v>
                </c:pt>
                <c:pt idx="2">
                  <c:v>Fellow and Consultant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25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43-4299-B79E-B478B7C566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558629528785537"/>
          <c:y val="0.22361982294586061"/>
          <c:w val="0.44413704712144625"/>
          <c:h val="0.4299354953512166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Consultant Present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IR</c:v>
                </c:pt>
                <c:pt idx="1">
                  <c:v>IR and Vasc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1B-428A-9DC8-6BE8E131AA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663694900286997"/>
          <c:y val="0.21429645446861514"/>
          <c:w val="0.17755574361616014"/>
          <c:h val="0.6237234752435606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Hospital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Hub</c:v>
                </c:pt>
                <c:pt idx="1">
                  <c:v>Secondary hub</c:v>
                </c:pt>
                <c:pt idx="2">
                  <c:v>Spoke</c:v>
                </c:pt>
                <c:pt idx="3">
                  <c:v>No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60</c:v>
                </c:pt>
                <c:pt idx="1">
                  <c:v>2</c:v>
                </c:pt>
                <c:pt idx="2">
                  <c:v>9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44-48BF-914A-82BF81E683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Hospital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Teaching</c:v>
                </c:pt>
                <c:pt idx="1">
                  <c:v>DGH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70</c:v>
                </c:pt>
                <c:pt idx="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02-4E2E-B442-49BE36D13E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1492101454607893"/>
          <c:y val="0.32729080475110101"/>
          <c:w val="0.17604471754114848"/>
          <c:h val="0.4627065260910182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MDT Frequency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Every day</c:v>
                </c:pt>
                <c:pt idx="1">
                  <c:v>Once a week</c:v>
                </c:pt>
                <c:pt idx="2">
                  <c:v>Twice a week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</c:v>
                </c:pt>
                <c:pt idx="1">
                  <c:v>69</c:v>
                </c:pt>
                <c:pt idx="2">
                  <c:v>14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E9-422A-82A5-9465784183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17666249662717"/>
          <c:y val="0.24706748520841673"/>
          <c:w val="0.32888758064120488"/>
          <c:h val="0.442362204724409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 hours </c:v>
                </c:pt>
              </c:strCache>
            </c:strRef>
          </c:tx>
          <c:invertIfNegative val="0"/>
          <c:cat>
            <c:strRef>
              <c:f>Sheet1!$A$2:$A$8</c:f>
              <c:strCache>
                <c:ptCount val="7"/>
                <c:pt idx="0">
                  <c:v>Mon</c:v>
                </c:pt>
                <c:pt idx="1">
                  <c:v>Tue</c:v>
                </c:pt>
                <c:pt idx="2">
                  <c:v>Wed</c:v>
                </c:pt>
                <c:pt idx="3">
                  <c:v>Thu</c:v>
                </c:pt>
                <c:pt idx="4">
                  <c:v>Fri</c:v>
                </c:pt>
                <c:pt idx="5">
                  <c:v>Sat</c:v>
                </c:pt>
                <c:pt idx="6">
                  <c:v>Sun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</c:v>
                </c:pt>
                <c:pt idx="1">
                  <c:v>7</c:v>
                </c:pt>
                <c:pt idx="2">
                  <c:v>7</c:v>
                </c:pt>
                <c:pt idx="3">
                  <c:v>2</c:v>
                </c:pt>
                <c:pt idx="4">
                  <c:v>5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60-404E-A360-C6BAB8AB508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OOH</c:v>
                </c:pt>
              </c:strCache>
            </c:strRef>
          </c:tx>
          <c:invertIfNegative val="0"/>
          <c:cat>
            <c:strRef>
              <c:f>Sheet1!$A$2:$A$8</c:f>
              <c:strCache>
                <c:ptCount val="7"/>
                <c:pt idx="0">
                  <c:v>Mon</c:v>
                </c:pt>
                <c:pt idx="1">
                  <c:v>Tue</c:v>
                </c:pt>
                <c:pt idx="2">
                  <c:v>Wed</c:v>
                </c:pt>
                <c:pt idx="3">
                  <c:v>Thu</c:v>
                </c:pt>
                <c:pt idx="4">
                  <c:v>Fri</c:v>
                </c:pt>
                <c:pt idx="5">
                  <c:v>Sat</c:v>
                </c:pt>
                <c:pt idx="6">
                  <c:v>Sun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60-404E-A360-C6BAB8AB50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86101584"/>
        <c:axId val="286100800"/>
      </c:barChart>
      <c:catAx>
        <c:axId val="2861015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86100800"/>
        <c:crosses val="autoZero"/>
        <c:auto val="1"/>
        <c:lblAlgn val="ctr"/>
        <c:lblOffset val="100"/>
        <c:noMultiLvlLbl val="0"/>
      </c:catAx>
      <c:valAx>
        <c:axId val="2861008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610158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Method of Referral 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MDT</c:v>
                </c:pt>
                <c:pt idx="1">
                  <c:v>Cons - cons</c:v>
                </c:pt>
                <c:pt idx="2">
                  <c:v>Cons - reg</c:v>
                </c:pt>
                <c:pt idx="3">
                  <c:v>Cons - SHO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</c:v>
                </c:pt>
                <c:pt idx="1">
                  <c:v>11</c:v>
                </c:pt>
                <c:pt idx="2">
                  <c:v>2</c:v>
                </c:pt>
                <c:pt idx="3">
                  <c:v>2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0E-4240-8157-6EDB79C218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5969534182059006"/>
          <c:y val="0.26204057119978647"/>
          <c:w val="0.23095886378688646"/>
          <c:h val="0.4632634903687886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 hours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USS</c:v>
                </c:pt>
                <c:pt idx="1">
                  <c:v>USS/CT</c:v>
                </c:pt>
                <c:pt idx="2">
                  <c:v>USS/DSA</c:v>
                </c:pt>
                <c:pt idx="3">
                  <c:v>CT</c:v>
                </c:pt>
                <c:pt idx="4">
                  <c:v>MRI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</c:v>
                </c:pt>
                <c:pt idx="1">
                  <c:v>1</c:v>
                </c:pt>
                <c:pt idx="2">
                  <c:v>1</c:v>
                </c:pt>
                <c:pt idx="3">
                  <c:v>9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E0-4F47-825E-139D018F989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OOH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USS</c:v>
                </c:pt>
                <c:pt idx="1">
                  <c:v>USS/CT</c:v>
                </c:pt>
                <c:pt idx="2">
                  <c:v>USS/DSA</c:v>
                </c:pt>
                <c:pt idx="3">
                  <c:v>CT</c:v>
                </c:pt>
                <c:pt idx="4">
                  <c:v>MRI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</c:v>
                </c:pt>
                <c:pt idx="1">
                  <c:v>4</c:v>
                </c:pt>
                <c:pt idx="2">
                  <c:v>0</c:v>
                </c:pt>
                <c:pt idx="3">
                  <c:v>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E0-4F47-825E-139D018F98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86107464"/>
        <c:axId val="286105112"/>
      </c:barChart>
      <c:catAx>
        <c:axId val="2861074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86105112"/>
        <c:crosses val="autoZero"/>
        <c:auto val="1"/>
        <c:lblAlgn val="ctr"/>
        <c:lblOffset val="100"/>
        <c:noMultiLvlLbl val="0"/>
      </c:catAx>
      <c:valAx>
        <c:axId val="2861051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610746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Procedure performed 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Inpatient</c:v>
                </c:pt>
                <c:pt idx="1">
                  <c:v>Outpatient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24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2E-44B1-B429-B766932273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1537285058993794"/>
          <c:y val="0.3442399572934739"/>
          <c:w val="0.24724397183996857"/>
          <c:h val="0.3016895769384759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Admit - Decision</c:v>
                </c:pt>
              </c:strCache>
            </c:strRef>
          </c:tx>
          <c:invertIfNegative val="0"/>
          <c:cat>
            <c:numRef>
              <c:f>Sheet1!$A$2:$A$31</c:f>
              <c:numCache>
                <c:formatCode>General</c:formatCode>
                <c:ptCount val="3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</c:numCache>
            </c:numRef>
          </c:cat>
          <c:val>
            <c:numRef>
              <c:f>Sheet1!$B$2:$B$31</c:f>
              <c:numCache>
                <c:formatCode>General</c:formatCode>
                <c:ptCount val="30"/>
                <c:pt idx="0">
                  <c:v>3</c:v>
                </c:pt>
                <c:pt idx="1">
                  <c:v>3</c:v>
                </c:pt>
                <c:pt idx="2">
                  <c:v>1</c:v>
                </c:pt>
                <c:pt idx="3">
                  <c:v>3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9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5</c:v>
                </c:pt>
                <c:pt idx="13">
                  <c:v>3</c:v>
                </c:pt>
                <c:pt idx="14">
                  <c:v>0</c:v>
                </c:pt>
                <c:pt idx="15">
                  <c:v>0</c:v>
                </c:pt>
                <c:pt idx="16">
                  <c:v>4</c:v>
                </c:pt>
                <c:pt idx="17">
                  <c:v>7</c:v>
                </c:pt>
                <c:pt idx="18">
                  <c:v>0</c:v>
                </c:pt>
                <c:pt idx="19">
                  <c:v>3</c:v>
                </c:pt>
                <c:pt idx="20">
                  <c:v>1</c:v>
                </c:pt>
                <c:pt idx="21">
                  <c:v>0</c:v>
                </c:pt>
                <c:pt idx="22">
                  <c:v>0</c:v>
                </c:pt>
                <c:pt idx="23">
                  <c:v>5</c:v>
                </c:pt>
                <c:pt idx="24">
                  <c:v>0</c:v>
                </c:pt>
                <c:pt idx="25">
                  <c:v>1</c:v>
                </c:pt>
                <c:pt idx="26">
                  <c:v>0</c:v>
                </c:pt>
                <c:pt idx="27">
                  <c:v>2</c:v>
                </c:pt>
                <c:pt idx="28">
                  <c:v>4</c:v>
                </c:pt>
                <c:pt idx="2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0A-447A-AF13-6E02DF2144A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Decision - Procedure</c:v>
                </c:pt>
              </c:strCache>
            </c:strRef>
          </c:tx>
          <c:invertIfNegative val="0"/>
          <c:cat>
            <c:numRef>
              <c:f>Sheet1!$A$2:$A$31</c:f>
              <c:numCache>
                <c:formatCode>General</c:formatCode>
                <c:ptCount val="3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</c:numCache>
            </c:numRef>
          </c:cat>
          <c:val>
            <c:numRef>
              <c:f>Sheet1!$C$2:$C$31</c:f>
              <c:numCache>
                <c:formatCode>General</c:formatCode>
                <c:ptCount val="30"/>
                <c:pt idx="0">
                  <c:v>7</c:v>
                </c:pt>
                <c:pt idx="1">
                  <c:v>7</c:v>
                </c:pt>
                <c:pt idx="2">
                  <c:v>4</c:v>
                </c:pt>
                <c:pt idx="3">
                  <c:v>3</c:v>
                </c:pt>
                <c:pt idx="4">
                  <c:v>5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12</c:v>
                </c:pt>
                <c:pt idx="9">
                  <c:v>0</c:v>
                </c:pt>
                <c:pt idx="10">
                  <c:v>5</c:v>
                </c:pt>
                <c:pt idx="11">
                  <c:v>12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41</c:v>
                </c:pt>
                <c:pt idx="16">
                  <c:v>2</c:v>
                </c:pt>
                <c:pt idx="17">
                  <c:v>2</c:v>
                </c:pt>
                <c:pt idx="18">
                  <c:v>7</c:v>
                </c:pt>
                <c:pt idx="19">
                  <c:v>2</c:v>
                </c:pt>
                <c:pt idx="20">
                  <c:v>7</c:v>
                </c:pt>
                <c:pt idx="21">
                  <c:v>1</c:v>
                </c:pt>
                <c:pt idx="22">
                  <c:v>17</c:v>
                </c:pt>
                <c:pt idx="23">
                  <c:v>2</c:v>
                </c:pt>
                <c:pt idx="24">
                  <c:v>57</c:v>
                </c:pt>
                <c:pt idx="25">
                  <c:v>0</c:v>
                </c:pt>
                <c:pt idx="26">
                  <c:v>38</c:v>
                </c:pt>
                <c:pt idx="27">
                  <c:v>1</c:v>
                </c:pt>
                <c:pt idx="28">
                  <c:v>4</c:v>
                </c:pt>
                <c:pt idx="2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0A-447A-AF13-6E02DF2144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83049496"/>
        <c:axId val="283050280"/>
      </c:barChart>
      <c:catAx>
        <c:axId val="283049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83050280"/>
        <c:crosses val="autoZero"/>
        <c:auto val="1"/>
        <c:lblAlgn val="ctr"/>
        <c:lblOffset val="100"/>
        <c:noMultiLvlLbl val="0"/>
      </c:catAx>
      <c:valAx>
        <c:axId val="2830502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30494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231155100939482"/>
          <c:y val="1.6975844121179767E-3"/>
          <c:w val="0.26457318419309733"/>
          <c:h val="0.1434974865429956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0.74186</cdr:x>
      <cdr:y>0.40042</cdr:y>
    </cdr:from>
    <cdr:to>
      <cdr:x>0.96265</cdr:x>
      <cdr:y>0.92897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048672" y="1800200"/>
          <a:ext cx="1800200" cy="23762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710C9-BC0B-40D5-85B7-F5AB8545C6A1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B19781-BB8E-4A72-AE2A-0DA8EC781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084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Vascular </a:t>
            </a:r>
            <a:r>
              <a:rPr lang="en-GB" dirty="0" err="1"/>
              <a:t>soceity</a:t>
            </a:r>
            <a:r>
              <a:rPr lang="en-GB" dirty="0"/>
              <a:t> published quality improvement framework </a:t>
            </a:r>
          </a:p>
          <a:p>
            <a:r>
              <a:rPr lang="en-GB" dirty="0"/>
              <a:t>In response to recommendations made in </a:t>
            </a:r>
          </a:p>
          <a:p>
            <a:r>
              <a:rPr lang="en-GB" dirty="0"/>
              <a:t>In terms of service provision, hospital stays and patient</a:t>
            </a:r>
            <a:r>
              <a:rPr lang="en-GB" baseline="0" dirty="0"/>
              <a:t> outcomes</a:t>
            </a:r>
            <a:r>
              <a:rPr lang="en-GB" dirty="0"/>
              <a:t> </a:t>
            </a:r>
          </a:p>
          <a:p>
            <a:r>
              <a:rPr lang="en-GB" dirty="0"/>
              <a:t>Wanted to develop..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B19781-BB8E-4A72-AE2A-0DA8EC78117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6197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To see if</a:t>
            </a:r>
            <a:r>
              <a:rPr lang="en-GB" baseline="0" dirty="0"/>
              <a:t> any national trends</a:t>
            </a:r>
          </a:p>
          <a:p>
            <a:r>
              <a:rPr lang="en-GB" baseline="0" dirty="0"/>
              <a:t>Local audit as variability in </a:t>
            </a:r>
            <a:r>
              <a:rPr lang="en-GB" baseline="0" dirty="0" err="1"/>
              <a:t>dept</a:t>
            </a:r>
            <a:r>
              <a:rPr lang="en-GB" baseline="0" dirty="0"/>
              <a:t> functions and causes for delay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B19781-BB8E-4A72-AE2A-0DA8EC781175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54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Using Survey monkey and via BSIR mailing list</a:t>
            </a:r>
          </a:p>
          <a:p>
            <a:r>
              <a:rPr lang="en-GB" dirty="0"/>
              <a:t>Prelim –</a:t>
            </a:r>
            <a:r>
              <a:rPr lang="en-GB" baseline="0" dirty="0"/>
              <a:t> 25/9 </a:t>
            </a:r>
          </a:p>
          <a:p>
            <a:r>
              <a:rPr lang="en-GB" baseline="0" dirty="0"/>
              <a:t>Snapshot 7-13</a:t>
            </a:r>
            <a:r>
              <a:rPr lang="en-GB" baseline="30000" dirty="0"/>
              <a:t>th</a:t>
            </a:r>
            <a:r>
              <a:rPr lang="en-GB" baseline="0" dirty="0"/>
              <a:t> Oct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B19781-BB8E-4A72-AE2A-0DA8EC78117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477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Total of 30 cases</a:t>
            </a:r>
          </a:p>
          <a:p>
            <a:r>
              <a:rPr lang="en-GB" dirty="0"/>
              <a:t>5 OOH 25 in hours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B19781-BB8E-4A72-AE2A-0DA8EC78117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08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Other – </a:t>
            </a:r>
            <a:r>
              <a:rPr lang="en-GB" dirty="0" err="1"/>
              <a:t>vasc</a:t>
            </a:r>
            <a:r>
              <a:rPr lang="en-GB" dirty="0"/>
              <a:t> clinic, written ref with no discussion, ad hoc discussion</a:t>
            </a:r>
          </a:p>
          <a:p>
            <a:r>
              <a:rPr lang="en-GB" dirty="0"/>
              <a:t>Formal</a:t>
            </a:r>
            <a:r>
              <a:rPr lang="en-GB" baseline="0" dirty="0"/>
              <a:t> scoring used in 2 ref – 1 x </a:t>
            </a:r>
            <a:r>
              <a:rPr lang="en-GB" baseline="0" dirty="0" err="1"/>
              <a:t>Wifi</a:t>
            </a:r>
            <a:r>
              <a:rPr lang="en-GB" baseline="0" dirty="0"/>
              <a:t>, 1 x Fontaine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B19781-BB8E-4A72-AE2A-0DA8EC78117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747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Admit to procedure mean 9.8</a:t>
            </a:r>
            <a:r>
              <a:rPr lang="en-GB" baseline="0" dirty="0"/>
              <a:t> days (</a:t>
            </a:r>
            <a:r>
              <a:rPr lang="en-GB" dirty="0"/>
              <a:t>0 – 57)</a:t>
            </a:r>
          </a:p>
          <a:p>
            <a:r>
              <a:rPr lang="en-GB" dirty="0"/>
              <a:t>Admit to decision mean 1.8 days (0 - 9)</a:t>
            </a:r>
          </a:p>
          <a:p>
            <a:r>
              <a:rPr lang="en-GB" dirty="0"/>
              <a:t>Decision to treatment mean 8 days (0 – 57)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B19781-BB8E-4A72-AE2A-0DA8EC781175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33146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B19781-BB8E-4A72-AE2A-0DA8EC781175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094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/>
              <a:t>Ad – Dec:</a:t>
            </a:r>
          </a:p>
          <a:p>
            <a:r>
              <a:rPr lang="en-GB" dirty="0"/>
              <a:t>Mode 1.8 (0-9)</a:t>
            </a:r>
          </a:p>
          <a:p>
            <a:r>
              <a:rPr lang="en-GB" sz="1200" dirty="0"/>
              <a:t>Median 1</a:t>
            </a:r>
            <a:endParaRPr lang="en-GB" dirty="0"/>
          </a:p>
          <a:p>
            <a:endParaRPr lang="en-GB" sz="1200" dirty="0"/>
          </a:p>
          <a:p>
            <a:r>
              <a:rPr lang="en-GB" dirty="0"/>
              <a:t>Dec – Pro:</a:t>
            </a:r>
          </a:p>
          <a:p>
            <a:r>
              <a:rPr lang="en-GB" sz="1200" dirty="0"/>
              <a:t>Mode 8 (0-57)</a:t>
            </a:r>
          </a:p>
          <a:p>
            <a:r>
              <a:rPr lang="en-GB" dirty="0"/>
              <a:t>Median 2.5</a:t>
            </a:r>
            <a:endParaRPr lang="en-GB" sz="1200" dirty="0"/>
          </a:p>
          <a:p>
            <a:endParaRPr lang="en-GB" dirty="0"/>
          </a:p>
          <a:p>
            <a:r>
              <a:rPr lang="en-GB" sz="1200" dirty="0"/>
              <a:t>Ad – Pro</a:t>
            </a:r>
            <a:r>
              <a:rPr lang="en-GB" dirty="0"/>
              <a:t>:</a:t>
            </a:r>
          </a:p>
          <a:p>
            <a:r>
              <a:rPr lang="en-GB" sz="1200" dirty="0"/>
              <a:t>Mode 9.8 (0-57</a:t>
            </a:r>
          </a:p>
          <a:p>
            <a:r>
              <a:rPr lang="en-GB" dirty="0"/>
              <a:t>Median 6</a:t>
            </a:r>
            <a:endParaRPr lang="en-GB" sz="12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B19781-BB8E-4A72-AE2A-0DA8EC781175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7742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Some cases had more than one reason for delay</a:t>
            </a:r>
          </a:p>
          <a:p>
            <a:r>
              <a:rPr lang="en-GB" dirty="0"/>
              <a:t>Specialist blood type, planned around dialysis, long waiting lists for “stable CI”, night pain only, prolonged</a:t>
            </a:r>
            <a:r>
              <a:rPr lang="en-GB" baseline="0" dirty="0"/>
              <a:t> transfer from spoke hospital waiting for bed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B19781-BB8E-4A72-AE2A-0DA8EC781175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5745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Multifactorial</a:t>
            </a:r>
            <a:r>
              <a:rPr lang="en-GB" baseline="0" dirty="0"/>
              <a:t> but that room, IR avail, MDT decision and anti </a:t>
            </a:r>
            <a:r>
              <a:rPr lang="en-GB" baseline="0" dirty="0" err="1"/>
              <a:t>coags</a:t>
            </a:r>
            <a:r>
              <a:rPr lang="en-GB" baseline="0" dirty="0"/>
              <a:t> all play their role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B19781-BB8E-4A72-AE2A-0DA8EC781175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364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6348D12-8648-4FAA-B828-0CA99C8DC543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5620342-CEBA-41EE-9CAA-91B8B1159FA5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8D12-8648-4FAA-B828-0CA99C8DC543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20342-CEBA-41EE-9CAA-91B8B1159FA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6348D12-8648-4FAA-B828-0CA99C8DC543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5620342-CEBA-41EE-9CAA-91B8B1159FA5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8D12-8648-4FAA-B828-0CA99C8DC543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5620342-CEBA-41EE-9CAA-91B8B1159FA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8D12-8648-4FAA-B828-0CA99C8DC543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5620342-CEBA-41EE-9CAA-91B8B1159FA5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6348D12-8648-4FAA-B828-0CA99C8DC543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5620342-CEBA-41EE-9CAA-91B8B1159FA5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6348D12-8648-4FAA-B828-0CA99C8DC543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5620342-CEBA-41EE-9CAA-91B8B1159FA5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8D12-8648-4FAA-B828-0CA99C8DC543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5620342-CEBA-41EE-9CAA-91B8B1159FA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8D12-8648-4FAA-B828-0CA99C8DC543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5620342-CEBA-41EE-9CAA-91B8B1159FA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8D12-8648-4FAA-B828-0CA99C8DC543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5620342-CEBA-41EE-9CAA-91B8B1159FA5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6348D12-8648-4FAA-B828-0CA99C8DC543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5620342-CEBA-41EE-9CAA-91B8B1159FA5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6348D12-8648-4FAA-B828-0CA99C8DC543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5620342-CEBA-41EE-9CAA-91B8B1159FA5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Snapshot survey 2019</a:t>
            </a:r>
            <a:br>
              <a:rPr lang="en-GB" dirty="0"/>
            </a:br>
            <a:r>
              <a:rPr lang="en-GB" dirty="0"/>
              <a:t>critical limb ischaemia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BSIR R&amp;A </a:t>
            </a:r>
            <a:r>
              <a:rPr lang="en-GB" dirty="0" err="1"/>
              <a:t>COmmittee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Dr Victoria Burrows </a:t>
            </a:r>
            <a:r>
              <a:rPr lang="en-GB" dirty="0" err="1"/>
              <a:t>MBChB</a:t>
            </a:r>
            <a:r>
              <a:rPr lang="en-GB" dirty="0"/>
              <a:t> FRCR</a:t>
            </a:r>
          </a:p>
          <a:p>
            <a:r>
              <a:rPr lang="en-GB" dirty="0"/>
              <a:t>ST5 IR Sheffield Teaching Hospitals </a:t>
            </a:r>
          </a:p>
        </p:txBody>
      </p:sp>
    </p:spTree>
    <p:extLst>
      <p:ext uri="{BB962C8B-B14F-4D97-AF65-F5344CB8AC3E}">
        <p14:creationId xmlns:p14="http://schemas.microsoft.com/office/powerpoint/2010/main" val="2014775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– method of referral 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77593872"/>
              </p:ext>
            </p:extLst>
          </p:nvPr>
        </p:nvGraphicFramePr>
        <p:xfrm>
          <a:off x="539552" y="2060848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37396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– imaging performed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39221993"/>
              </p:ext>
            </p:extLst>
          </p:nvPr>
        </p:nvGraphicFramePr>
        <p:xfrm>
          <a:off x="539552" y="2060848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9147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– procedures performed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36915397"/>
              </p:ext>
            </p:extLst>
          </p:nvPr>
        </p:nvGraphicFramePr>
        <p:xfrm>
          <a:off x="539552" y="2060848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15755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– Daily Survey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23460494"/>
              </p:ext>
            </p:extLst>
          </p:nvPr>
        </p:nvGraphicFramePr>
        <p:xfrm>
          <a:off x="539552" y="1916832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28569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– all patients (30)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t"/>
            <a:endParaRPr lang="en-GB" dirty="0"/>
          </a:p>
          <a:p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276872"/>
            <a:ext cx="82296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81452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– IP (24)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348880"/>
            <a:ext cx="82296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val 5"/>
          <p:cNvSpPr/>
          <p:nvPr/>
        </p:nvSpPr>
        <p:spPr>
          <a:xfrm>
            <a:off x="6937122" y="4941168"/>
            <a:ext cx="1656184" cy="10653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6329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153400" cy="990600"/>
          </a:xfrm>
        </p:spPr>
        <p:txBody>
          <a:bodyPr/>
          <a:lstStyle/>
          <a:p>
            <a:r>
              <a:rPr lang="en-GB" dirty="0"/>
              <a:t>Results - OP (6)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060848"/>
            <a:ext cx="8431213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573488"/>
            <a:ext cx="1518445" cy="130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09609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– delays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52882010"/>
              </p:ext>
            </p:extLst>
          </p:nvPr>
        </p:nvGraphicFramePr>
        <p:xfrm>
          <a:off x="539552" y="198884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69144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– IP delays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7 no delay</a:t>
            </a:r>
          </a:p>
          <a:p>
            <a:r>
              <a:rPr lang="en-GB" dirty="0">
                <a:solidFill>
                  <a:srgbClr val="FF0000"/>
                </a:solidFill>
              </a:rPr>
              <a:t>5 room availability </a:t>
            </a:r>
          </a:p>
          <a:p>
            <a:r>
              <a:rPr lang="en-GB" dirty="0">
                <a:solidFill>
                  <a:srgbClr val="FF0000"/>
                </a:solidFill>
              </a:rPr>
              <a:t>3 consultant availability</a:t>
            </a:r>
          </a:p>
          <a:p>
            <a:r>
              <a:rPr lang="en-GB" dirty="0"/>
              <a:t>2 anticoagulation</a:t>
            </a:r>
          </a:p>
          <a:p>
            <a:r>
              <a:rPr lang="en-GB" dirty="0"/>
              <a:t>1 anaesthetic availability</a:t>
            </a:r>
          </a:p>
          <a:p>
            <a:r>
              <a:rPr lang="en-GB" dirty="0"/>
              <a:t>1 MDT/planned around dialysis</a:t>
            </a:r>
          </a:p>
          <a:p>
            <a:r>
              <a:rPr lang="en-GB" dirty="0"/>
              <a:t>1 specialist blood type</a:t>
            </a:r>
          </a:p>
        </p:txBody>
      </p:sp>
    </p:spTree>
    <p:extLst>
      <p:ext uri="{BB962C8B-B14F-4D97-AF65-F5344CB8AC3E}">
        <p14:creationId xmlns:p14="http://schemas.microsoft.com/office/powerpoint/2010/main" val="31062661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– OP delays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3 no delay</a:t>
            </a:r>
          </a:p>
          <a:p>
            <a:r>
              <a:rPr lang="en-GB" dirty="0"/>
              <a:t>2 outpatient waiting lists for “stable” disease</a:t>
            </a:r>
          </a:p>
          <a:p>
            <a:r>
              <a:rPr lang="en-GB" dirty="0"/>
              <a:t>1 anticoagulation</a:t>
            </a:r>
          </a:p>
        </p:txBody>
      </p:sp>
    </p:spTree>
    <p:extLst>
      <p:ext uri="{BB962C8B-B14F-4D97-AF65-F5344CB8AC3E}">
        <p14:creationId xmlns:p14="http://schemas.microsoft.com/office/powerpoint/2010/main" val="3867495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988840"/>
            <a:ext cx="8153400" cy="4107160"/>
          </a:xfrm>
        </p:spPr>
        <p:txBody>
          <a:bodyPr/>
          <a:lstStyle/>
          <a:p>
            <a:r>
              <a:rPr lang="en-GB" dirty="0"/>
              <a:t>“A Best Practice Clinical Care Pathway for Peripheral Arterial Disease” March 2019</a:t>
            </a:r>
          </a:p>
          <a:p>
            <a:endParaRPr lang="en-GB" dirty="0"/>
          </a:p>
          <a:p>
            <a:r>
              <a:rPr lang="en-GB" dirty="0"/>
              <a:t>Vascular Surgery GIRFT 2018</a:t>
            </a:r>
          </a:p>
          <a:p>
            <a:pPr lvl="1"/>
            <a:r>
              <a:rPr lang="en-GB" dirty="0"/>
              <a:t>Inconsistency across the UK</a:t>
            </a:r>
          </a:p>
          <a:p>
            <a:pPr lvl="1"/>
            <a:r>
              <a:rPr lang="en-GB" dirty="0"/>
              <a:t>Universally unacceptable pathway delays</a:t>
            </a:r>
          </a:p>
          <a:p>
            <a:pPr lvl="1"/>
            <a:r>
              <a:rPr lang="en-GB" dirty="0"/>
              <a:t>Evidence based, multidisciplinary care pathways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16917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– operator of procedure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32651360"/>
              </p:ext>
            </p:extLst>
          </p:nvPr>
        </p:nvGraphicFramePr>
        <p:xfrm>
          <a:off x="539552" y="2060848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829115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– presence of consultant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52200829"/>
              </p:ext>
            </p:extLst>
          </p:nvPr>
        </p:nvGraphicFramePr>
        <p:xfrm>
          <a:off x="611560" y="2060848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041112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r>
              <a:rPr lang="en-GB" dirty="0"/>
              <a:t>Imaging</a:t>
            </a:r>
          </a:p>
          <a:p>
            <a:r>
              <a:rPr lang="en-GB" dirty="0"/>
              <a:t>Referrals</a:t>
            </a:r>
          </a:p>
          <a:p>
            <a:r>
              <a:rPr lang="en-GB" dirty="0"/>
              <a:t>Scoring</a:t>
            </a:r>
          </a:p>
          <a:p>
            <a:r>
              <a:rPr lang="en-GB" dirty="0"/>
              <a:t>Treatment time:</a:t>
            </a:r>
          </a:p>
          <a:p>
            <a:pPr lvl="1"/>
            <a:r>
              <a:rPr lang="en-GB" dirty="0"/>
              <a:t>variable</a:t>
            </a:r>
          </a:p>
          <a:p>
            <a:pPr lvl="1"/>
            <a:r>
              <a:rPr lang="en-GB" dirty="0"/>
              <a:t>decision – treatment longest</a:t>
            </a:r>
          </a:p>
          <a:p>
            <a:pPr lvl="1"/>
            <a:r>
              <a:rPr lang="en-GB" dirty="0"/>
              <a:t>median cases – at or nearly at targets</a:t>
            </a:r>
          </a:p>
          <a:p>
            <a:r>
              <a:rPr lang="en-GB" dirty="0"/>
              <a:t>Delays:</a:t>
            </a:r>
          </a:p>
          <a:p>
            <a:pPr lvl="1"/>
            <a:r>
              <a:rPr lang="en-GB" dirty="0"/>
              <a:t>multifactorial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consultant and room availability</a:t>
            </a:r>
          </a:p>
        </p:txBody>
      </p:sp>
    </p:spTree>
    <p:extLst>
      <p:ext uri="{BB962C8B-B14F-4D97-AF65-F5344CB8AC3E}">
        <p14:creationId xmlns:p14="http://schemas.microsoft.com/office/powerpoint/2010/main" val="29197671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Future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560" y="1916832"/>
            <a:ext cx="8153400" cy="4941168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NVR – encourage trainees to help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Local audit:</a:t>
            </a:r>
          </a:p>
          <a:p>
            <a:pPr lvl="1"/>
            <a:r>
              <a:rPr lang="en-GB" dirty="0"/>
              <a:t>Cambridge	</a:t>
            </a:r>
          </a:p>
          <a:p>
            <a:pPr lvl="1"/>
            <a:r>
              <a:rPr lang="en-GB" dirty="0"/>
              <a:t>Gloucestershire</a:t>
            </a:r>
          </a:p>
          <a:p>
            <a:pPr lvl="1"/>
            <a:r>
              <a:rPr lang="en-GB" dirty="0"/>
              <a:t>Hull and East Yorkshire</a:t>
            </a:r>
          </a:p>
          <a:p>
            <a:pPr lvl="1"/>
            <a:r>
              <a:rPr lang="en-GB" dirty="0"/>
              <a:t>North Bristol</a:t>
            </a:r>
          </a:p>
          <a:p>
            <a:pPr lvl="1"/>
            <a:r>
              <a:rPr lang="en-GB" dirty="0"/>
              <a:t>Royal Bournemouth and Christchurch</a:t>
            </a:r>
          </a:p>
          <a:p>
            <a:pPr lvl="1"/>
            <a:r>
              <a:rPr lang="en-GB" dirty="0"/>
              <a:t>Royal Liverpool and </a:t>
            </a:r>
            <a:r>
              <a:rPr lang="en-GB" dirty="0" err="1"/>
              <a:t>Broadgreen</a:t>
            </a:r>
            <a:endParaRPr lang="en-GB" dirty="0"/>
          </a:p>
          <a:p>
            <a:pPr lvl="1"/>
            <a:r>
              <a:rPr lang="en-GB" dirty="0"/>
              <a:t>St George’s </a:t>
            </a:r>
          </a:p>
          <a:p>
            <a:pPr lvl="1"/>
            <a:r>
              <a:rPr lang="en-GB" dirty="0"/>
              <a:t>The Dudley Group</a:t>
            </a:r>
          </a:p>
          <a:p>
            <a:pPr lvl="1"/>
            <a:r>
              <a:rPr lang="en-GB" dirty="0"/>
              <a:t>University Hospitals Birmingham</a:t>
            </a:r>
          </a:p>
          <a:p>
            <a:pPr lvl="1"/>
            <a:r>
              <a:rPr lang="en-GB" dirty="0"/>
              <a:t>University Hospitals of Leicester</a:t>
            </a:r>
          </a:p>
          <a:p>
            <a:pPr lvl="1"/>
            <a:r>
              <a:rPr lang="en-GB" dirty="0"/>
              <a:t>York Teaching Hospitals </a:t>
            </a:r>
          </a:p>
        </p:txBody>
      </p:sp>
    </p:spTree>
    <p:extLst>
      <p:ext uri="{BB962C8B-B14F-4D97-AF65-F5344CB8AC3E}">
        <p14:creationId xmlns:p14="http://schemas.microsoft.com/office/powerpoint/2010/main" val="176516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492896"/>
            <a:ext cx="8153400" cy="252028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Thank You</a:t>
            </a:r>
            <a:br>
              <a:rPr lang="en-GB" dirty="0"/>
            </a:br>
            <a:br>
              <a:rPr lang="en-GB" dirty="0"/>
            </a:br>
            <a:r>
              <a:rPr lang="en-GB" dirty="0"/>
              <a:t>BSIR R&amp;A Committee</a:t>
            </a:r>
            <a:br>
              <a:rPr lang="en-GB" dirty="0"/>
            </a:br>
            <a:br>
              <a:rPr lang="en-GB" dirty="0"/>
            </a:br>
            <a:r>
              <a:rPr lang="en-GB" dirty="0"/>
              <a:t>vicky_burrows85@hotmail.com</a:t>
            </a:r>
          </a:p>
        </p:txBody>
      </p:sp>
    </p:spTree>
    <p:extLst>
      <p:ext uri="{BB962C8B-B14F-4D97-AF65-F5344CB8AC3E}">
        <p14:creationId xmlns:p14="http://schemas.microsoft.com/office/powerpoint/2010/main" val="3930190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28800"/>
            <a:ext cx="7522720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Oval 2"/>
          <p:cNvSpPr/>
          <p:nvPr/>
        </p:nvSpPr>
        <p:spPr>
          <a:xfrm>
            <a:off x="6651304" y="1988840"/>
            <a:ext cx="1512168" cy="20882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1304" y="4221088"/>
            <a:ext cx="1530350" cy="2109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528" y="3749166"/>
            <a:ext cx="1944216" cy="655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12776"/>
            <a:ext cx="1530350" cy="965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0365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564904"/>
            <a:ext cx="8153400" cy="3312368"/>
          </a:xfrm>
        </p:spPr>
        <p:txBody>
          <a:bodyPr>
            <a:normAutofit/>
          </a:bodyPr>
          <a:lstStyle/>
          <a:p>
            <a:r>
              <a:rPr lang="en-GB" dirty="0"/>
              <a:t>Preliminary survey</a:t>
            </a:r>
          </a:p>
          <a:p>
            <a:endParaRPr lang="en-GB" dirty="0"/>
          </a:p>
          <a:p>
            <a:r>
              <a:rPr lang="en-GB" dirty="0"/>
              <a:t>Snapshot daily survey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Regular reminders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2679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– Preliminary Survey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035364992"/>
              </p:ext>
            </p:extLst>
          </p:nvPr>
        </p:nvGraphicFramePr>
        <p:xfrm>
          <a:off x="1187624" y="1556792"/>
          <a:ext cx="7008440" cy="5128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1973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– Preliminary Survey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30755347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127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– Preliminary Survey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68687621"/>
              </p:ext>
            </p:extLst>
          </p:nvPr>
        </p:nvGraphicFramePr>
        <p:xfrm>
          <a:off x="612775" y="1600200"/>
          <a:ext cx="7991673" cy="492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89892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– Preliminary Survey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58115534"/>
              </p:ext>
            </p:extLst>
          </p:nvPr>
        </p:nvGraphicFramePr>
        <p:xfrm>
          <a:off x="611560" y="2060848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07705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Results – procedures performed </a:t>
            </a:r>
          </a:p>
        </p:txBody>
      </p:sp>
      <p:graphicFrame>
        <p:nvGraphicFramePr>
          <p:cNvPr id="15" name="Content Placeholder 1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65726245"/>
              </p:ext>
            </p:extLst>
          </p:nvPr>
        </p:nvGraphicFramePr>
        <p:xfrm>
          <a:off x="539552" y="2132856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49476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589</TotalTime>
  <Words>502</Words>
  <Application>Microsoft Office PowerPoint</Application>
  <PresentationFormat>On-screen Show (4:3)</PresentationFormat>
  <Paragraphs>115</Paragraphs>
  <Slides>24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Calibri</vt:lpstr>
      <vt:lpstr>Tw Cen MT</vt:lpstr>
      <vt:lpstr>Wingdings</vt:lpstr>
      <vt:lpstr>Wingdings 2</vt:lpstr>
      <vt:lpstr>Median</vt:lpstr>
      <vt:lpstr>Snapshot survey 2019 critical limb ischaemia   BSIR R&amp;A COmmittee</vt:lpstr>
      <vt:lpstr>Background</vt:lpstr>
      <vt:lpstr>Background</vt:lpstr>
      <vt:lpstr>Method</vt:lpstr>
      <vt:lpstr>Results – Preliminary Survey</vt:lpstr>
      <vt:lpstr>Results – Preliminary Survey</vt:lpstr>
      <vt:lpstr>Results – Preliminary Survey</vt:lpstr>
      <vt:lpstr>Results – Preliminary Survey</vt:lpstr>
      <vt:lpstr>Results – procedures performed </vt:lpstr>
      <vt:lpstr>Results – method of referral </vt:lpstr>
      <vt:lpstr>Results – imaging performed</vt:lpstr>
      <vt:lpstr>Results – procedures performed</vt:lpstr>
      <vt:lpstr>Results – Daily Survey</vt:lpstr>
      <vt:lpstr>Results – all patients (30)</vt:lpstr>
      <vt:lpstr>Results – IP (24)</vt:lpstr>
      <vt:lpstr>Results - OP (6)</vt:lpstr>
      <vt:lpstr>Results – delays</vt:lpstr>
      <vt:lpstr>Results – IP delays </vt:lpstr>
      <vt:lpstr>Results – OP delays</vt:lpstr>
      <vt:lpstr>Results – operator of procedure</vt:lpstr>
      <vt:lpstr>Results – presence of consultant</vt:lpstr>
      <vt:lpstr>Conclusions</vt:lpstr>
      <vt:lpstr>Future work</vt:lpstr>
      <vt:lpstr>Thank You  BSIR R&amp;A Committee  vicky_burrows85@hotmail.com</vt:lpstr>
    </vt:vector>
  </TitlesOfParts>
  <Company>Sheffield Teaching Hospital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Snapshot survey 2019 critical limb ischaemia</dc:title>
  <dc:creator>Burrows, Victoria (Radiology)</dc:creator>
  <cp:lastModifiedBy>Abbey Templar Phillips</cp:lastModifiedBy>
  <cp:revision>32</cp:revision>
  <dcterms:created xsi:type="dcterms:W3CDTF">2019-11-10T20:26:14Z</dcterms:created>
  <dcterms:modified xsi:type="dcterms:W3CDTF">2026-06-15T10:40:42Z</dcterms:modified>
</cp:coreProperties>
</file>