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69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D292D9-EB04-4A49-8EB8-CD1D6E5F0E0C}" v="3" dt="2024-10-31T11:57:43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74" autoAdjust="0"/>
  </p:normalViewPr>
  <p:slideViewPr>
    <p:cSldViewPr snapToGrid="0" snapToObjects="1"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0A331-7ADD-4391-8CA5-606C9BFD26F5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16CE-1862-465F-9912-D0001C1A0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674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E991-F138-4FD8-982E-957F3CA6A0F6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AB7D-FC04-41BF-88F7-E47891A06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1105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9"/>
          <p:cNvSpPr>
            <a:spLocks noGrp="1"/>
          </p:cNvSpPr>
          <p:nvPr>
            <p:ph type="title" hasCustomPrompt="1"/>
          </p:nvPr>
        </p:nvSpPr>
        <p:spPr>
          <a:xfrm>
            <a:off x="599385" y="3660488"/>
            <a:ext cx="10515600" cy="689541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8301" y="4364955"/>
            <a:ext cx="9144000" cy="47324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 i="0" baseline="0">
                <a:solidFill>
                  <a:srgbClr val="005EB8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Date</a:t>
            </a:r>
          </a:p>
        </p:txBody>
      </p:sp>
      <p:pic>
        <p:nvPicPr>
          <p:cNvPr id="9" name="Picture 8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97959884-1B4F-43C5-92F7-E44DF373C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1546" y="293024"/>
            <a:ext cx="1440873" cy="436418"/>
          </a:xfrm>
          <a:prstGeom prst="rect">
            <a:avLst/>
          </a:prstGeom>
        </p:spPr>
      </p:pic>
      <p:pic>
        <p:nvPicPr>
          <p:cNvPr id="5" name="Content Placeholder 16">
            <a:extLst>
              <a:ext uri="{FF2B5EF4-FFF2-40B4-BE49-F238E27FC236}">
                <a16:creationId xmlns:a16="http://schemas.microsoft.com/office/drawing/2014/main" id="{5FDDE1C8-218E-4901-92BB-E0ADB27DCE4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345237"/>
            <a:ext cx="12192000" cy="309465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733EB1D2-9EB5-4BBA-9043-DD9322866AB7}"/>
              </a:ext>
            </a:extLst>
          </p:cNvPr>
          <p:cNvSpPr txBox="1"/>
          <p:nvPr userDrawn="1"/>
        </p:nvSpPr>
        <p:spPr>
          <a:xfrm>
            <a:off x="3434080" y="5792942"/>
            <a:ext cx="5323840" cy="40640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NHS England and NHS Improvement</a:t>
            </a:r>
            <a:endParaRPr lang="en-GB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>
          <a:xfrm>
            <a:off x="614920" y="1343804"/>
            <a:ext cx="10316899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1" y="548641"/>
            <a:ext cx="8756073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800" dirty="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88419" y="6372537"/>
            <a:ext cx="863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20902" y="6333440"/>
            <a:ext cx="7630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pic>
        <p:nvPicPr>
          <p:cNvPr id="12" name="Picture 11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7ADC841C-5A22-4563-A975-9750BB6F94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61546" y="293024"/>
            <a:ext cx="1440873" cy="43641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388419" y="6372537"/>
            <a:ext cx="863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20902" y="6333440"/>
            <a:ext cx="76308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6626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B6ACF8E-46DE-7614-3EB5-9D74D0856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902" y="3035462"/>
            <a:ext cx="7354997" cy="2343477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FD475187-1ACA-66EC-0267-1987C1206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620" y="120716"/>
            <a:ext cx="1705674" cy="427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95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4920" y="732155"/>
            <a:ext cx="8756073" cy="611649"/>
          </a:xfrm>
        </p:spPr>
        <p:txBody>
          <a:bodyPr/>
          <a:lstStyle/>
          <a:p>
            <a:r>
              <a:rPr lang="en-GB" dirty="0">
                <a:latin typeface="+mn-lt"/>
              </a:rPr>
              <a:t>Overview of the service: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3D70E70-2322-40E6-A33A-C7EB70D6B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620" y="120716"/>
            <a:ext cx="1705674" cy="427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DD1D9F-D767-458B-9100-D6C2375443C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chemeClr val="bg1">
                    <a:lumMod val="65000"/>
                  </a:schemeClr>
                </a:solidFill>
                <a:latin typeface="+mn-lt"/>
                <a:ea typeface="Times New Roman" panose="02020603050405020304" pitchFamily="18" charset="0"/>
                <a:cs typeface="Aptos" panose="020B0004020202020204" pitchFamily="34" charset="0"/>
              </a:rPr>
              <a:t>Brief snapshot of the IR service, including any significant changes since the questionnaire was submitted:</a:t>
            </a:r>
            <a:endParaRPr lang="en-GB" sz="1800" dirty="0">
              <a:solidFill>
                <a:schemeClr val="bg1">
                  <a:lumMod val="65000"/>
                </a:schemeClr>
              </a:solidFill>
              <a:latin typeface="+mn-lt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2901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17B6A2-07C0-4405-A8F3-C54ADACD568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14920" y="1527318"/>
            <a:ext cx="10316899" cy="224412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D181C9F-9F39-4FFB-A43A-549B87CE0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620" y="120716"/>
            <a:ext cx="1705674" cy="427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190704D1-7A8C-C548-7D97-889C53D58AFE}"/>
              </a:ext>
            </a:extLst>
          </p:cNvPr>
          <p:cNvSpPr txBox="1">
            <a:spLocks/>
          </p:cNvSpPr>
          <p:nvPr/>
        </p:nvSpPr>
        <p:spPr>
          <a:xfrm>
            <a:off x="614920" y="732155"/>
            <a:ext cx="8756073" cy="6116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latin typeface="+mn-lt"/>
              </a:rPr>
              <a:t>What we are most proud of:</a:t>
            </a:r>
          </a:p>
        </p:txBody>
      </p:sp>
    </p:spTree>
    <p:extLst>
      <p:ext uri="{BB962C8B-B14F-4D97-AF65-F5344CB8AC3E}">
        <p14:creationId xmlns:p14="http://schemas.microsoft.com/office/powerpoint/2010/main" val="3704961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07E8B8-027D-45DC-9A9D-3D22127F627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14920" y="1459551"/>
            <a:ext cx="10316899" cy="2244128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Key areas of focus</a:t>
            </a:r>
          </a:p>
          <a:p>
            <a:endParaRPr lang="en-GB" b="1" dirty="0"/>
          </a:p>
          <a:p>
            <a:endParaRPr lang="en-GB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8CCDE93-6A51-419D-8224-0530F1A7C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620" y="112765"/>
            <a:ext cx="1705674" cy="427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BED31E98-2AA0-A6C4-6E89-26A5FA42C7DC}"/>
              </a:ext>
            </a:extLst>
          </p:cNvPr>
          <p:cNvSpPr txBox="1">
            <a:spLocks/>
          </p:cNvSpPr>
          <p:nvPr/>
        </p:nvSpPr>
        <p:spPr>
          <a:xfrm>
            <a:off x="614920" y="732155"/>
            <a:ext cx="8756073" cy="6116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latin typeface="+mn-lt"/>
              </a:rPr>
              <a:t>Current challenges:</a:t>
            </a:r>
          </a:p>
        </p:txBody>
      </p:sp>
    </p:spTree>
    <p:extLst>
      <p:ext uri="{BB962C8B-B14F-4D97-AF65-F5344CB8AC3E}">
        <p14:creationId xmlns:p14="http://schemas.microsoft.com/office/powerpoint/2010/main" val="104610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1A0B3D-D294-29B8-0C11-530DB1E2F85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5943" y="1863984"/>
            <a:ext cx="10316899" cy="224412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17134B-6EFA-381B-BEF0-464D28321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920" y="1343804"/>
            <a:ext cx="8756073" cy="611649"/>
          </a:xfrm>
        </p:spPr>
        <p:txBody>
          <a:bodyPr/>
          <a:lstStyle/>
          <a:p>
            <a:r>
              <a:rPr lang="en-GB" sz="1800" dirty="0">
                <a:solidFill>
                  <a:schemeClr val="bg1">
                    <a:lumMod val="65000"/>
                  </a:schemeClr>
                </a:solidFill>
                <a:latin typeface="+mn-lt"/>
                <a:ea typeface="Times New Roman" panose="02020603050405020304" pitchFamily="18" charset="0"/>
                <a:cs typeface="Aptos" panose="020B0004020202020204" pitchFamily="34" charset="0"/>
              </a:rPr>
              <a:t>(see invitation letter and suggested feedback form provided</a:t>
            </a:r>
            <a:r>
              <a:rPr lang="en-GB" sz="1800" dirty="0">
                <a:solidFill>
                  <a:schemeClr val="bg1">
                    <a:lumMod val="65000"/>
                  </a:schemeClr>
                </a:solidFill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)</a:t>
            </a:r>
            <a:br>
              <a:rPr lang="en-GB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GB" sz="2400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9DD2AA96-5BE0-3D3C-8E61-20465B2FB4B4}"/>
              </a:ext>
            </a:extLst>
          </p:cNvPr>
          <p:cNvSpPr txBox="1">
            <a:spLocks/>
          </p:cNvSpPr>
          <p:nvPr/>
        </p:nvSpPr>
        <p:spPr>
          <a:xfrm>
            <a:off x="614920" y="732155"/>
            <a:ext cx="8756073" cy="6116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latin typeface="+mn-lt"/>
              </a:rPr>
              <a:t>Feedback from other clinical specialties: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3A8BE725-99D9-335D-CD05-9510390960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620" y="112765"/>
            <a:ext cx="1705674" cy="427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807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1A0B3D-D294-29B8-0C11-530DB1E2F85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09601" y="1527318"/>
            <a:ext cx="10316899" cy="224412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17134B-6EFA-381B-BEF0-464D2832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 sz="1800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endParaRPr lang="en-GB" sz="2400" dirty="0"/>
          </a:p>
        </p:txBody>
      </p:sp>
      <p:sp>
        <p:nvSpPr>
          <p:cNvPr id="5" name="Title 2">
            <a:extLst>
              <a:ext uri="{FF2B5EF4-FFF2-40B4-BE49-F238E27FC236}">
                <a16:creationId xmlns:a16="http://schemas.microsoft.com/office/drawing/2014/main" id="{CDEB3944-D9A9-D981-7D31-3A7370610440}"/>
              </a:ext>
            </a:extLst>
          </p:cNvPr>
          <p:cNvSpPr txBox="1">
            <a:spLocks/>
          </p:cNvSpPr>
          <p:nvPr/>
        </p:nvSpPr>
        <p:spPr>
          <a:xfrm>
            <a:off x="614920" y="732155"/>
            <a:ext cx="8756073" cy="6116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rgbClr val="005E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>
                <a:latin typeface="+mn-lt"/>
              </a:rPr>
              <a:t>Other things we’d like GIRFT to know: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7E842039-375D-BD0B-587D-84C4FBD12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620" y="112765"/>
            <a:ext cx="1705674" cy="427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752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HS Improvement">
      <a:dk1>
        <a:srgbClr val="000000"/>
      </a:dk1>
      <a:lt1>
        <a:srgbClr val="FFFFFF"/>
      </a:lt1>
      <a:dk2>
        <a:srgbClr val="003087"/>
      </a:dk2>
      <a:lt2>
        <a:srgbClr val="005EB8"/>
      </a:lt2>
      <a:accent1>
        <a:srgbClr val="005EB8"/>
      </a:accent1>
      <a:accent2>
        <a:srgbClr val="41B6E6"/>
      </a:accent2>
      <a:accent3>
        <a:srgbClr val="768692"/>
      </a:accent3>
      <a:accent4>
        <a:srgbClr val="00A499"/>
      </a:accent4>
      <a:accent5>
        <a:srgbClr val="006747"/>
      </a:accent5>
      <a:accent6>
        <a:srgbClr val="00A9CE"/>
      </a:accent6>
      <a:hlink>
        <a:srgbClr val="0072CE"/>
      </a:hlink>
      <a:folHlink>
        <a:srgbClr val="41B6E6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4.3 plain template.pptx" id="{2F2F0580-1474-4B7A-A11B-8505B61FADB3}" vid="{956D579C-3B86-4FDD-8A79-810CF4E9248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F9A139C36E5743864EC7418F23B790" ma:contentTypeVersion="6" ma:contentTypeDescription="Create a new document." ma:contentTypeScope="" ma:versionID="5ecedbafdcde4023660999dfb98e6404">
  <xsd:schema xmlns:xsd="http://www.w3.org/2001/XMLSchema" xmlns:xs="http://www.w3.org/2001/XMLSchema" xmlns:p="http://schemas.microsoft.com/office/2006/metadata/properties" xmlns:ns2="e5e4dbf6-565d-4406-8fdd-77d94833c6da" xmlns:ns3="1afadbc5-aa94-4cb6-9272-0d3588cf79b2" targetNamespace="http://schemas.microsoft.com/office/2006/metadata/properties" ma:root="true" ma:fieldsID="495ad84f33bd1a2800abbab696e9aec7" ns2:_="" ns3:_="">
    <xsd:import namespace="e5e4dbf6-565d-4406-8fdd-77d94833c6da"/>
    <xsd:import namespace="1afadbc5-aa94-4cb6-9272-0d3588cf79b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e4dbf6-565d-4406-8fdd-77d94833c6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fadbc5-aa94-4cb6-9272-0d3588cf79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333066-D95F-4DC9-8F45-8431A5C3C76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FE3F52-F4B0-48F2-9444-B048402BAF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e4dbf6-565d-4406-8fdd-77d94833c6da"/>
    <ds:schemaRef ds:uri="1afadbc5-aa94-4cb6-9272-0d3588cf79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D9FD49-C1C5-400A-B04D-90A236984D1F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62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Arial</vt:lpstr>
      <vt:lpstr>Calibri</vt:lpstr>
      <vt:lpstr>Office Theme</vt:lpstr>
      <vt:lpstr>PowerPoint Presentation</vt:lpstr>
      <vt:lpstr>Overview of the service:</vt:lpstr>
      <vt:lpstr>PowerPoint Presentation</vt:lpstr>
      <vt:lpstr>PowerPoint Presentation</vt:lpstr>
      <vt:lpstr>(see invitation letter and suggested feedback form provided)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Gateway review</dc:title>
  <dc:creator>Rebecca Dooley</dc:creator>
  <cp:lastModifiedBy>Abbey Templar Phillips</cp:lastModifiedBy>
  <cp:revision>4</cp:revision>
  <dcterms:created xsi:type="dcterms:W3CDTF">2022-08-30T13:25:17Z</dcterms:created>
  <dcterms:modified xsi:type="dcterms:W3CDTF">2025-01-06T10:59:25Z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0x010100FDF9A139C36E5743864EC7418F23B790</vt:lpwstr>
  </property>
  <property fmtid="{D5CDD505-2E9C-101B-9397-08002B2CF9AE}" pid="3" name="TaxKeyword">
    <vt:lpwstr/>
  </property>
  <property fmtid="{D5CDD505-2E9C-101B-9397-08002B2CF9AE}" pid="4" name="Subject0">
    <vt:lpwstr/>
  </property>
  <property fmtid="{D5CDD505-2E9C-101B-9397-08002B2CF9AE}" pid="5" name="Document type0">
    <vt:lpwstr/>
  </property>
  <property fmtid="{D5CDD505-2E9C-101B-9397-08002B2CF9AE}" pid="6" name="WTTeamSiteDocumentType">
    <vt:lpwstr/>
  </property>
  <property fmtid="{D5CDD505-2E9C-101B-9397-08002B2CF9AE}" pid="7" name="WTTeamSiteDocumentTypeTaxHTField0">
    <vt:lpwstr/>
  </property>
  <property fmtid="{D5CDD505-2E9C-101B-9397-08002B2CF9AE}" pid="8" name="cebceaf3e3574cdab9f9dab6bbd34ddb">
    <vt:lpwstr/>
  </property>
  <property fmtid="{D5CDD505-2E9C-101B-9397-08002B2CF9AE}" pid="9" name="n2fe4ed80ae84f2cbc880662fe0a8735">
    <vt:lpwstr/>
  </property>
  <property fmtid="{D5CDD505-2E9C-101B-9397-08002B2CF9AE}" pid="10" name="TaxCatchAll">
    <vt:lpwstr/>
  </property>
  <property fmtid="{D5CDD505-2E9C-101B-9397-08002B2CF9AE}" pid="11" name="TaxKeywordTaxHTField">
    <vt:lpwstr/>
  </property>
</Properties>
</file>