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ova"/>
        <a:ea typeface="Arial Nova"/>
        <a:cs typeface="Arial Nova"/>
        <a:sym typeface="Arial Nov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ova"/>
        <a:ea typeface="Arial Nova"/>
        <a:cs typeface="Arial Nova"/>
        <a:sym typeface="Arial Nov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ova"/>
        <a:ea typeface="Arial Nova"/>
        <a:cs typeface="Arial Nova"/>
        <a:sym typeface="Arial Nov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ova"/>
        <a:ea typeface="Arial Nova"/>
        <a:cs typeface="Arial Nova"/>
        <a:sym typeface="Arial Nov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ova"/>
        <a:ea typeface="Arial Nova"/>
        <a:cs typeface="Arial Nova"/>
        <a:sym typeface="Arial Nov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ova"/>
        <a:ea typeface="Arial Nova"/>
        <a:cs typeface="Arial Nova"/>
        <a:sym typeface="Arial Nov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ova"/>
        <a:ea typeface="Arial Nova"/>
        <a:cs typeface="Arial Nova"/>
        <a:sym typeface="Arial Nov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ova"/>
        <a:ea typeface="Arial Nova"/>
        <a:cs typeface="Arial Nova"/>
        <a:sym typeface="Arial Nov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ova"/>
        <a:ea typeface="Arial Nova"/>
        <a:cs typeface="Arial Nova"/>
        <a:sym typeface="Arial Nov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0BBE6B-84C7-B9FF-FC6E-B313ED1B73FD}" v="113" dt="2023-08-22T10:34:09.971"/>
    <p1510:client id="{615D8F65-4100-F168-683F-E439564AFE3E}" v="37" dt="2023-08-21T18:22:36.400"/>
    <p1510:client id="{D18A8A72-71FD-AD17-2E68-EA0BD10D5A84}" v="3" dt="2023-08-21T18:26:21.70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 Nova"/>
          <a:ea typeface="Arial Nova"/>
          <a:cs typeface="Arial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DFACE"/>
          </a:solidFill>
        </a:fill>
      </a:tcStyle>
    </a:wholeTbl>
    <a:band2H>
      <a:tcTxStyle/>
      <a:tcStyle>
        <a:tcBdr/>
        <a:fill>
          <a:solidFill>
            <a:srgbClr val="FEFCE8"/>
          </a:solidFill>
        </a:fill>
      </a:tcStyle>
    </a:band2H>
    <a:firstCol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 Nova"/>
          <a:ea typeface="Arial Nova"/>
          <a:cs typeface="Arial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F7FD"/>
          </a:solidFill>
        </a:fill>
      </a:tcStyle>
    </a:wholeTbl>
    <a:band2H>
      <a:tcTxStyle/>
      <a:tcStyle>
        <a:tcBdr/>
        <a:fill>
          <a:solidFill>
            <a:srgbClr val="EBFBFE"/>
          </a:solidFill>
        </a:fill>
      </a:tcStyle>
    </a:band2H>
    <a:firstCol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 Nova"/>
          <a:ea typeface="Arial Nova"/>
          <a:cs typeface="Arial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CAFE"/>
          </a:solidFill>
        </a:fill>
      </a:tcStyle>
    </a:wholeTbl>
    <a:band2H>
      <a:tcTxStyle/>
      <a:tcStyle>
        <a:tcBdr/>
        <a:fill>
          <a:solidFill>
            <a:srgbClr val="EEE6FE"/>
          </a:solidFill>
        </a:fill>
      </a:tcStyle>
    </a:band2H>
    <a:firstCol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 Nova"/>
          <a:ea typeface="Arial Nova"/>
          <a:cs typeface="Arial Nov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 Nova"/>
          <a:ea typeface="Arial Nova"/>
          <a:cs typeface="Arial Nov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 Nova"/>
          <a:ea typeface="Arial Nova"/>
          <a:cs typeface="Arial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 Nova"/>
          <a:ea typeface="Arial Nova"/>
          <a:cs typeface="Arial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 Nova"/>
          <a:ea typeface="Arial Nova"/>
          <a:cs typeface="Arial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 Nova"/>
          <a:ea typeface="Arial Nova"/>
          <a:cs typeface="Arial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 Nova"/>
          <a:ea typeface="Arial Nova"/>
          <a:cs typeface="Arial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8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Custom Layout">
    <p:bg>
      <p:bgPr>
        <a:gradFill flip="none" rotWithShape="1">
          <a:gsLst>
            <a:gs pos="0">
              <a:schemeClr val="accent4"/>
            </a:gs>
            <a:gs pos="8000">
              <a:srgbClr val="0343DF"/>
            </a:gs>
            <a:gs pos="27000">
              <a:srgbClr val="000000"/>
            </a:gs>
            <a:gs pos="81000">
              <a:srgbClr val="4A027F"/>
            </a:gs>
            <a:gs pos="93000">
              <a:srgbClr val="FC4EFB"/>
            </a:gs>
            <a:gs pos="99000">
              <a:srgbClr val="FEB8FD"/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4" descr="Content Placeholder 14"/>
          <p:cNvPicPr>
            <a:picLocks noChangeAspect="1"/>
          </p:cNvPicPr>
          <p:nvPr/>
        </p:nvPicPr>
        <p:blipFill>
          <a:blip r:embed="rId2">
            <a:alphaModFix amt="33000"/>
          </a:blip>
          <a:srcRect t="185" b="184"/>
          <a:stretch>
            <a:fillRect/>
          </a:stretch>
        </p:blipFill>
        <p:spPr>
          <a:xfrm>
            <a:off x="0" y="0"/>
            <a:ext cx="12192000" cy="683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Content Placeholder 14" descr="Content Placeholder 14"/>
          <p:cNvPicPr>
            <a:picLocks noChangeAspect="1"/>
          </p:cNvPicPr>
          <p:nvPr/>
        </p:nvPicPr>
        <p:blipFill>
          <a:blip r:embed="rId3"/>
          <a:srcRect l="10901" t="2692" r="9004" b="2172"/>
          <a:stretch>
            <a:fillRect/>
          </a:stretch>
        </p:blipFill>
        <p:spPr>
          <a:xfrm>
            <a:off x="-3" y="37"/>
            <a:ext cx="12192000" cy="6853864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lick to edit title"/>
          <p:cNvSpPr txBox="1">
            <a:spLocks noGrp="1"/>
          </p:cNvSpPr>
          <p:nvPr>
            <p:ph type="title" hasCustomPrompt="1"/>
          </p:nvPr>
        </p:nvSpPr>
        <p:spPr>
          <a:xfrm>
            <a:off x="0" y="2527163"/>
            <a:ext cx="12191998" cy="1323441"/>
          </a:xfrm>
          <a:prstGeom prst="rect">
            <a:avLst/>
          </a:prstGeom>
        </p:spPr>
        <p:txBody>
          <a:bodyPr/>
          <a:lstStyle>
            <a:lvl1pPr>
              <a:defRPr sz="6000" spc="2200">
                <a:solidFill>
                  <a:schemeClr val="accent5"/>
                </a:solidFill>
              </a:defRPr>
            </a:lvl1pPr>
          </a:lstStyle>
          <a:p>
            <a:r>
              <a:t>Click to edit title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" y="3558868"/>
            <a:ext cx="12191998" cy="781120"/>
          </a:xfrm>
          <a:prstGeom prst="rect">
            <a:avLst/>
          </a:prstGeom>
          <a:noFill/>
        </p:spPr>
        <p:txBody>
          <a:bodyPr/>
          <a:lstStyle>
            <a:lvl1pPr algn="ctr">
              <a:defRPr sz="4000" spc="1800">
                <a:solidFill>
                  <a:srgbClr val="FFFFFF"/>
                </a:solidFill>
                <a:latin typeface="Biome Light"/>
                <a:ea typeface="Biome Light"/>
                <a:cs typeface="Biome Light"/>
                <a:sym typeface="Biome Light"/>
              </a:defRPr>
            </a:lvl1pPr>
            <a:lvl2pPr marL="0" indent="457200" algn="ctr">
              <a:buSzTx/>
              <a:buNone/>
              <a:defRPr sz="4000" spc="1800">
                <a:solidFill>
                  <a:srgbClr val="FFFFFF"/>
                </a:solidFill>
                <a:latin typeface="Biome Light"/>
                <a:ea typeface="Biome Light"/>
                <a:cs typeface="Biome Light"/>
                <a:sym typeface="Biome Light"/>
              </a:defRPr>
            </a:lvl2pPr>
            <a:lvl3pPr marL="0" indent="914400" algn="ctr">
              <a:buSzTx/>
              <a:buNone/>
              <a:defRPr sz="4000" spc="1800">
                <a:solidFill>
                  <a:srgbClr val="FFFFFF"/>
                </a:solidFill>
                <a:latin typeface="Biome Light"/>
                <a:ea typeface="Biome Light"/>
                <a:cs typeface="Biome Light"/>
                <a:sym typeface="Biome Light"/>
              </a:defRPr>
            </a:lvl3pPr>
            <a:lvl4pPr marL="0" indent="1371600" algn="ctr">
              <a:buSzTx/>
              <a:buNone/>
              <a:defRPr sz="4000" spc="1800">
                <a:solidFill>
                  <a:srgbClr val="FFFFFF"/>
                </a:solidFill>
                <a:latin typeface="Biome Light"/>
                <a:ea typeface="Biome Light"/>
                <a:cs typeface="Biome Light"/>
                <a:sym typeface="Biome Light"/>
              </a:defRPr>
            </a:lvl4pPr>
            <a:lvl5pPr marL="0" indent="1828800" algn="ctr">
              <a:buSzTx/>
              <a:buNone/>
              <a:defRPr sz="4000" spc="1800">
                <a:solidFill>
                  <a:srgbClr val="FFFFFF"/>
                </a:solidFill>
                <a:latin typeface="Biome Light"/>
                <a:ea typeface="Biome Light"/>
                <a:cs typeface="Biome Light"/>
                <a:sym typeface="Biome Light"/>
              </a:defRPr>
            </a:lvl5pPr>
          </a:lstStyle>
          <a:p>
            <a:r>
              <a:t>Click to edit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5532549"/>
            <a:ext cx="12192000" cy="1323441"/>
          </a:xfrm>
          <a:prstGeom prst="rect">
            <a:avLst/>
          </a:prstGeom>
          <a:solidFill>
            <a:srgbClr val="000000">
              <a:alpha val="61961"/>
            </a:srgbClr>
          </a:solidFill>
        </p:spPr>
        <p:txBody>
          <a:bodyPr lIns="0" tIns="0" rIns="0" bIns="0" anchor="ctr"/>
          <a:lstStyle>
            <a:lvl1pPr algn="ctr">
              <a:lnSpc>
                <a:spcPct val="60000"/>
              </a:lnSpc>
              <a:defRPr sz="2000" spc="3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t>Click to edit master text style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Custom Layout">
    <p:bg>
      <p:bgPr>
        <a:gradFill flip="none" rotWithShape="1">
          <a:gsLst>
            <a:gs pos="0">
              <a:schemeClr val="accent4"/>
            </a:gs>
            <a:gs pos="11979">
              <a:srgbClr val="022D94"/>
            </a:gs>
            <a:gs pos="35040">
              <a:srgbClr val="020B11"/>
            </a:gs>
            <a:gs pos="81987">
              <a:srgbClr val="4A027F"/>
            </a:gs>
            <a:gs pos="99000">
              <a:srgbClr val="FC4EF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14" descr="Content Placeholder 14"/>
          <p:cNvPicPr>
            <a:picLocks noChangeAspect="1"/>
          </p:cNvPicPr>
          <p:nvPr/>
        </p:nvPicPr>
        <p:blipFill>
          <a:blip r:embed="rId2">
            <a:alphaModFix amt="33000"/>
          </a:blip>
          <a:srcRect t="185" b="184"/>
          <a:stretch>
            <a:fillRect/>
          </a:stretch>
        </p:blipFill>
        <p:spPr>
          <a:xfrm>
            <a:off x="-6228" y="3074"/>
            <a:ext cx="12192001" cy="6854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Content Placeholder 14" descr="Content Placeholder 14"/>
          <p:cNvPicPr>
            <a:picLocks noChangeAspect="1"/>
          </p:cNvPicPr>
          <p:nvPr/>
        </p:nvPicPr>
        <p:blipFill>
          <a:blip r:embed="rId3"/>
          <a:srcRect l="151" t="2692" r="49052" b="2172"/>
          <a:stretch>
            <a:fillRect/>
          </a:stretch>
        </p:blipFill>
        <p:spPr>
          <a:xfrm>
            <a:off x="4455845" y="-6350"/>
            <a:ext cx="7732295" cy="6853864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Rectangle 6"/>
          <p:cNvSpPr/>
          <p:nvPr/>
        </p:nvSpPr>
        <p:spPr>
          <a:xfrm>
            <a:off x="-1" y="0"/>
            <a:ext cx="8784040" cy="6859155"/>
          </a:xfrm>
          <a:prstGeom prst="rect">
            <a:avLst/>
          </a:prstGeom>
          <a:solidFill>
            <a:srgbClr val="000000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Click to edit title style"/>
          <p:cNvSpPr txBox="1">
            <a:spLocks noGrp="1"/>
          </p:cNvSpPr>
          <p:nvPr>
            <p:ph type="title" hasCustomPrompt="1"/>
          </p:nvPr>
        </p:nvSpPr>
        <p:spPr>
          <a:xfrm>
            <a:off x="1003661" y="1052107"/>
            <a:ext cx="6910628" cy="1164883"/>
          </a:xfrm>
          <a:prstGeom prst="rect">
            <a:avLst/>
          </a:prstGeom>
        </p:spPr>
        <p:txBody>
          <a:bodyPr anchor="b"/>
          <a:lstStyle>
            <a:lvl1pPr algn="l"/>
          </a:lstStyle>
          <a:p>
            <a:r>
              <a:t>Click to edit title style</a:t>
            </a:r>
          </a:p>
        </p:txBody>
      </p:sp>
      <p:sp>
        <p:nvSpPr>
          <p:cNvPr id="32" name="Oval 12"/>
          <p:cNvSpPr/>
          <p:nvPr/>
        </p:nvSpPr>
        <p:spPr>
          <a:xfrm>
            <a:off x="1876516" y="842492"/>
            <a:ext cx="144381" cy="144381"/>
          </a:xfrm>
          <a:prstGeom prst="ellipse">
            <a:avLst/>
          </a:prstGeom>
          <a:ln w="12700">
            <a:solidFill>
              <a:srgbClr val="83A7FD">
                <a:alpha val="49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Oval 13"/>
          <p:cNvSpPr/>
          <p:nvPr/>
        </p:nvSpPr>
        <p:spPr>
          <a:xfrm>
            <a:off x="3272499" y="5713197"/>
            <a:ext cx="144381" cy="144381"/>
          </a:xfrm>
          <a:prstGeom prst="ellipse">
            <a:avLst/>
          </a:prstGeom>
          <a:ln w="12700">
            <a:solidFill>
              <a:srgbClr val="83A7FD">
                <a:alpha val="49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25622" y="2530836"/>
            <a:ext cx="6888666" cy="961088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40000"/>
              </a:lnSpc>
              <a:defRPr sz="2000"/>
            </a:lvl1pPr>
            <a:lvl2pPr marL="742950" indent="-285750">
              <a:lnSpc>
                <a:spcPct val="140000"/>
              </a:lnSpc>
              <a:defRPr sz="2000"/>
            </a:lvl2pPr>
            <a:lvl3pPr marL="1257300" indent="-342900">
              <a:lnSpc>
                <a:spcPct val="140000"/>
              </a:lnSpc>
              <a:defRPr sz="2000"/>
            </a:lvl3pPr>
            <a:lvl4pPr marL="1689100" indent="-317500">
              <a:lnSpc>
                <a:spcPct val="140000"/>
              </a:lnSpc>
              <a:defRPr sz="2000"/>
            </a:lvl4pPr>
            <a:lvl5pPr marL="2146300" indent="-317500">
              <a:lnSpc>
                <a:spcPct val="140000"/>
              </a:lnSpc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025624" y="3617962"/>
            <a:ext cx="6888665" cy="2241806"/>
          </a:xfrm>
          <a:prstGeom prst="rect">
            <a:avLst/>
          </a:prstGeom>
          <a:noFill/>
        </p:spPr>
        <p:txBody>
          <a:bodyPr/>
          <a:lstStyle>
            <a:lvl1pPr marL="285750" indent="-285750">
              <a:lnSpc>
                <a:spcPct val="100000"/>
              </a:lnSpc>
              <a:buClr>
                <a:schemeClr val="accent6"/>
              </a:buClr>
              <a:buSzPct val="100000"/>
              <a:buFont typeface="Arial"/>
              <a:buChar char="•"/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t>Click to edit master text style
Click to edit master text style
Click to edit master text style</a:t>
            </a:r>
          </a:p>
        </p:txBody>
      </p:sp>
      <p:sp>
        <p:nvSpPr>
          <p:cNvPr id="36" name="Straight Connector 14"/>
          <p:cNvSpPr/>
          <p:nvPr/>
        </p:nvSpPr>
        <p:spPr>
          <a:xfrm>
            <a:off x="-12591" y="2359725"/>
            <a:ext cx="5320088" cy="1"/>
          </a:xfrm>
          <a:prstGeom prst="line">
            <a:avLst/>
          </a:prstGeom>
          <a:ln w="25400">
            <a:solidFill>
              <a:srgbClr val="4B19C8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" name="Graphic 12"/>
          <p:cNvSpPr/>
          <p:nvPr/>
        </p:nvSpPr>
        <p:spPr>
          <a:xfrm>
            <a:off x="2360198" y="596691"/>
            <a:ext cx="100585" cy="100585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bg>
      <p:bgPr>
        <a:gradFill flip="none" rotWithShape="1">
          <a:gsLst>
            <a:gs pos="0">
              <a:schemeClr val="accent4"/>
            </a:gs>
            <a:gs pos="14000">
              <a:srgbClr val="0343DF"/>
            </a:gs>
            <a:gs pos="31000">
              <a:srgbClr val="02090E"/>
            </a:gs>
            <a:gs pos="81000">
              <a:schemeClr val="accent6"/>
            </a:gs>
            <a:gs pos="100000">
              <a:srgbClr val="FC4EFB"/>
            </a:gs>
          </a:gsLst>
          <a:lin ang="7799999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4" descr="Picture 34"/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0" y="11089"/>
            <a:ext cx="12192000" cy="6858001"/>
          </a:xfrm>
          <a:prstGeom prst="rect">
            <a:avLst/>
          </a:prstGeom>
          <a:ln w="12700">
            <a:miter lim="400000"/>
          </a:ln>
          <a:effectLst>
            <a:outerShdw blurRad="50800" dist="50800" rotWithShape="0">
              <a:srgbClr val="000000"/>
            </a:outerShdw>
            <a:reflection endPos="40000" dir="5400000" sy="-100000" algn="bl" rotWithShape="0"/>
          </a:effectLst>
        </p:spPr>
      </p:pic>
      <p:sp>
        <p:nvSpPr>
          <p:cNvPr id="46" name="Rectangle 35"/>
          <p:cNvSpPr/>
          <p:nvPr/>
        </p:nvSpPr>
        <p:spPr>
          <a:xfrm>
            <a:off x="322118" y="365123"/>
            <a:ext cx="11547765" cy="6237289"/>
          </a:xfrm>
          <a:prstGeom prst="rect">
            <a:avLst/>
          </a:prstGeom>
          <a:solidFill>
            <a:srgbClr val="000000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8197" y="365125"/>
            <a:ext cx="10515602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09529" y="2220318"/>
            <a:ext cx="8845830" cy="929027"/>
          </a:xfrm>
          <a:prstGeom prst="rect">
            <a:avLst/>
          </a:prstGeom>
          <a:noFill/>
        </p:spPr>
        <p:txBody>
          <a:bodyPr/>
          <a:lstStyle>
            <a:lvl1pPr algn="ctr">
              <a:lnSpc>
                <a:spcPct val="140000"/>
              </a:lnSpc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  <a:lvl2pPr marL="685800" indent="-228600" algn="ctr">
              <a:lnSpc>
                <a:spcPct val="140000"/>
              </a:lnSpc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2pPr>
            <a:lvl3pPr marL="1188719" indent="-274319" algn="ctr">
              <a:lnSpc>
                <a:spcPct val="140000"/>
              </a:lnSpc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3pPr>
            <a:lvl4pPr marL="1625600" indent="-254000" algn="ctr">
              <a:lnSpc>
                <a:spcPct val="140000"/>
              </a:lnSpc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4pPr>
            <a:lvl5pPr marL="2082800" indent="-254000" algn="ctr">
              <a:lnSpc>
                <a:spcPct val="140000"/>
              </a:lnSpc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5pPr>
          </a:lstStyle>
          <a:p>
            <a:r>
              <a:t>Click to edit master text style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9" name="Straight Connector 11"/>
          <p:cNvSpPr/>
          <p:nvPr/>
        </p:nvSpPr>
        <p:spPr>
          <a:xfrm>
            <a:off x="4451205" y="3330984"/>
            <a:ext cx="1" cy="1774796"/>
          </a:xfrm>
          <a:prstGeom prst="line">
            <a:avLst/>
          </a:prstGeom>
          <a:ln w="25400">
            <a:solidFill>
              <a:srgbClr val="4B19C8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" name="Straight Connector 12"/>
          <p:cNvSpPr/>
          <p:nvPr/>
        </p:nvSpPr>
        <p:spPr>
          <a:xfrm>
            <a:off x="7756107" y="3330984"/>
            <a:ext cx="1" cy="1774796"/>
          </a:xfrm>
          <a:prstGeom prst="line">
            <a:avLst/>
          </a:prstGeom>
          <a:ln w="25400">
            <a:solidFill>
              <a:srgbClr val="4B19C8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557437" y="3360801"/>
            <a:ext cx="2522392" cy="1721356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 sz="2000"/>
            </a:pPr>
            <a:endParaRPr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800601" y="3358081"/>
            <a:ext cx="2587138" cy="1721356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 sz="2000"/>
            </a:pPr>
            <a:endParaRPr/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8125380" y="3360801"/>
            <a:ext cx="2587138" cy="1721356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 sz="2000"/>
            </a:pPr>
            <a:endParaRPr/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" name="Graphic 12"/>
          <p:cNvSpPr/>
          <p:nvPr/>
        </p:nvSpPr>
        <p:spPr>
          <a:xfrm>
            <a:off x="873269" y="3931194"/>
            <a:ext cx="45720" cy="37786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6" name="Graphic 15"/>
          <p:cNvSpPr/>
          <p:nvPr/>
        </p:nvSpPr>
        <p:spPr>
          <a:xfrm>
            <a:off x="10658834" y="2022226"/>
            <a:ext cx="128017" cy="128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3192"/>
                </a:moveTo>
                <a:cubicBezTo>
                  <a:pt x="15002" y="3192"/>
                  <a:pt x="18408" y="6598"/>
                  <a:pt x="18408" y="10800"/>
                </a:cubicBezTo>
                <a:cubicBezTo>
                  <a:pt x="18408" y="15002"/>
                  <a:pt x="15002" y="18408"/>
                  <a:pt x="10800" y="18408"/>
                </a:cubicBezTo>
                <a:cubicBezTo>
                  <a:pt x="6598" y="18408"/>
                  <a:pt x="3192" y="15002"/>
                  <a:pt x="3192" y="10800"/>
                </a:cubicBezTo>
                <a:cubicBezTo>
                  <a:pt x="3196" y="6600"/>
                  <a:pt x="6600" y="3196"/>
                  <a:pt x="10800" y="319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7" name="Graphic 15"/>
          <p:cNvSpPr/>
          <p:nvPr/>
        </p:nvSpPr>
        <p:spPr>
          <a:xfrm>
            <a:off x="8496299" y="5218770"/>
            <a:ext cx="128017" cy="128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3192"/>
                </a:moveTo>
                <a:cubicBezTo>
                  <a:pt x="15002" y="3192"/>
                  <a:pt x="18408" y="6598"/>
                  <a:pt x="18408" y="10800"/>
                </a:cubicBezTo>
                <a:cubicBezTo>
                  <a:pt x="18408" y="15002"/>
                  <a:pt x="15002" y="18408"/>
                  <a:pt x="10800" y="18408"/>
                </a:cubicBezTo>
                <a:cubicBezTo>
                  <a:pt x="6598" y="18408"/>
                  <a:pt x="3192" y="15002"/>
                  <a:pt x="3192" y="10800"/>
                </a:cubicBezTo>
                <a:cubicBezTo>
                  <a:pt x="3196" y="6600"/>
                  <a:pt x="6600" y="3196"/>
                  <a:pt x="10800" y="319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Custom Layout">
    <p:bg>
      <p:bgPr>
        <a:gradFill flip="none" rotWithShape="1">
          <a:gsLst>
            <a:gs pos="0">
              <a:schemeClr val="accent4"/>
            </a:gs>
            <a:gs pos="14000">
              <a:srgbClr val="0343DF"/>
            </a:gs>
            <a:gs pos="31000">
              <a:srgbClr val="02090E"/>
            </a:gs>
            <a:gs pos="81000">
              <a:schemeClr val="accent6"/>
            </a:gs>
            <a:gs pos="100000">
              <a:srgbClr val="FC4EFB"/>
            </a:gs>
          </a:gsLst>
          <a:lin ang="7799999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1" descr="Picture 21"/>
          <p:cNvPicPr>
            <a:picLocks noChangeAspect="1"/>
          </p:cNvPicPr>
          <p:nvPr/>
        </p:nvPicPr>
        <p:blipFill>
          <a:blip r:embed="rId2">
            <a:alphaModFix amt="39000"/>
          </a:blip>
          <a:srcRect l="30375" t="11382" b="18990"/>
          <a:stretch>
            <a:fillRect/>
          </a:stretch>
        </p:blipFill>
        <p:spPr>
          <a:xfrm>
            <a:off x="-1" y="0"/>
            <a:ext cx="12192002" cy="6858002"/>
          </a:xfrm>
          <a:prstGeom prst="rect">
            <a:avLst/>
          </a:prstGeom>
          <a:ln w="12700">
            <a:miter lim="400000"/>
          </a:ln>
          <a:effectLst>
            <a:outerShdw blurRad="50800" dist="50800" rotWithShape="0">
              <a:srgbClr val="000000"/>
            </a:outerShdw>
            <a:reflection endPos="40000" dir="5400000" sy="-100000" algn="bl" rotWithShape="0"/>
          </a:effectLst>
        </p:spPr>
      </p:pic>
      <p:sp>
        <p:nvSpPr>
          <p:cNvPr id="65" name="Rectangle 22"/>
          <p:cNvSpPr/>
          <p:nvPr/>
        </p:nvSpPr>
        <p:spPr>
          <a:xfrm>
            <a:off x="532" y="11284"/>
            <a:ext cx="12192001" cy="6845323"/>
          </a:xfrm>
          <a:prstGeom prst="rect">
            <a:avLst/>
          </a:prstGeom>
          <a:solidFill>
            <a:srgbClr val="000000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835370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738" y="2714455"/>
            <a:ext cx="3953595" cy="509672"/>
          </a:xfrm>
          <a:prstGeom prst="rect">
            <a:avLst/>
          </a:prstGeom>
          <a:noFill/>
        </p:spPr>
        <p:txBody>
          <a:bodyPr anchor="ctr"/>
          <a:lstStyle>
            <a:lvl1pPr>
              <a:defRPr sz="2000" spc="300"/>
            </a:lvl1pPr>
            <a:lvl2pPr marL="742950" indent="-285750">
              <a:defRPr sz="2000" spc="300"/>
            </a:lvl2pPr>
            <a:lvl3pPr marL="1257300" indent="-342900">
              <a:defRPr sz="2000" spc="300"/>
            </a:lvl3pPr>
            <a:lvl4pPr marL="1689100" indent="-317500">
              <a:defRPr sz="2000" spc="300"/>
            </a:lvl4pPr>
            <a:lvl5pPr marL="2146300" indent="-317500">
              <a:defRPr sz="2000" spc="300"/>
            </a:lvl5pPr>
          </a:lstStyle>
          <a:p>
            <a:r>
              <a:t>Click to edit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8" name="Text Placeholder 19"/>
          <p:cNvSpPr>
            <a:spLocks noGrp="1"/>
          </p:cNvSpPr>
          <p:nvPr>
            <p:ph type="body" sz="quarter" idx="21" hasCustomPrompt="1"/>
          </p:nvPr>
        </p:nvSpPr>
        <p:spPr>
          <a:xfrm>
            <a:off x="6966223" y="2700809"/>
            <a:ext cx="3911983" cy="523317"/>
          </a:xfrm>
          <a:prstGeom prst="rect">
            <a:avLst/>
          </a:prstGeom>
          <a:noFill/>
        </p:spPr>
        <p:txBody>
          <a:bodyPr anchor="ctr"/>
          <a:lstStyle>
            <a:lvl1pPr>
              <a:defRPr sz="2000" spc="300"/>
            </a:lvl1pPr>
          </a:lstStyle>
          <a:p>
            <a:r>
              <a:t>Click to edit text</a:t>
            </a:r>
          </a:p>
        </p:txBody>
      </p:sp>
      <p:sp>
        <p:nvSpPr>
          <p:cNvPr id="69" name="Graphic 15"/>
          <p:cNvSpPr/>
          <p:nvPr/>
        </p:nvSpPr>
        <p:spPr>
          <a:xfrm>
            <a:off x="10521647" y="5608449"/>
            <a:ext cx="128017" cy="128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3192"/>
                </a:moveTo>
                <a:cubicBezTo>
                  <a:pt x="15002" y="3192"/>
                  <a:pt x="18408" y="6598"/>
                  <a:pt x="18408" y="10800"/>
                </a:cubicBezTo>
                <a:cubicBezTo>
                  <a:pt x="18408" y="15002"/>
                  <a:pt x="15002" y="18408"/>
                  <a:pt x="10800" y="18408"/>
                </a:cubicBezTo>
                <a:cubicBezTo>
                  <a:pt x="6598" y="18408"/>
                  <a:pt x="3192" y="15002"/>
                  <a:pt x="3192" y="10800"/>
                </a:cubicBezTo>
                <a:cubicBezTo>
                  <a:pt x="3196" y="6600"/>
                  <a:pt x="6600" y="3196"/>
                  <a:pt x="10800" y="319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0" name="Graphic 15"/>
          <p:cNvSpPr/>
          <p:nvPr/>
        </p:nvSpPr>
        <p:spPr>
          <a:xfrm>
            <a:off x="1098137" y="2693558"/>
            <a:ext cx="128017" cy="128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3192"/>
                </a:moveTo>
                <a:cubicBezTo>
                  <a:pt x="15002" y="3192"/>
                  <a:pt x="18408" y="6598"/>
                  <a:pt x="18408" y="10800"/>
                </a:cubicBezTo>
                <a:cubicBezTo>
                  <a:pt x="18408" y="15002"/>
                  <a:pt x="15002" y="18408"/>
                  <a:pt x="10800" y="18408"/>
                </a:cubicBezTo>
                <a:cubicBezTo>
                  <a:pt x="6598" y="18408"/>
                  <a:pt x="3192" y="15002"/>
                  <a:pt x="3192" y="10800"/>
                </a:cubicBezTo>
                <a:cubicBezTo>
                  <a:pt x="3196" y="6600"/>
                  <a:pt x="6600" y="3196"/>
                  <a:pt x="10800" y="319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1" name="Graphic 12"/>
          <p:cNvSpPr/>
          <p:nvPr/>
        </p:nvSpPr>
        <p:spPr>
          <a:xfrm>
            <a:off x="1306905" y="3837599"/>
            <a:ext cx="100585" cy="100585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3" name="Graphic 12"/>
          <p:cNvSpPr/>
          <p:nvPr/>
        </p:nvSpPr>
        <p:spPr>
          <a:xfrm>
            <a:off x="653351" y="4521501"/>
            <a:ext cx="45720" cy="37786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49349" y="1684777"/>
            <a:ext cx="10515601" cy="5171636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rgbClr val="201F1E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714375" indent="-257175" algn="ctr">
              <a:defRPr sz="1800">
                <a:solidFill>
                  <a:srgbClr val="201F1E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1223010" indent="-308610" algn="ctr">
              <a:defRPr sz="1800">
                <a:solidFill>
                  <a:srgbClr val="201F1E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657350" indent="-285750" algn="ctr">
              <a:defRPr sz="1800">
                <a:solidFill>
                  <a:srgbClr val="201F1E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2114550" indent="-285750" algn="ctr">
              <a:defRPr sz="1800">
                <a:solidFill>
                  <a:srgbClr val="201F1E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Click to insert image or graphic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2" name="Graphic 15"/>
          <p:cNvSpPr/>
          <p:nvPr/>
        </p:nvSpPr>
        <p:spPr>
          <a:xfrm>
            <a:off x="871787" y="621690"/>
            <a:ext cx="128016" cy="128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3192"/>
                </a:moveTo>
                <a:cubicBezTo>
                  <a:pt x="15002" y="3192"/>
                  <a:pt x="18408" y="6598"/>
                  <a:pt x="18408" y="10800"/>
                </a:cubicBezTo>
                <a:cubicBezTo>
                  <a:pt x="18408" y="15002"/>
                  <a:pt x="15002" y="18408"/>
                  <a:pt x="10800" y="18408"/>
                </a:cubicBezTo>
                <a:cubicBezTo>
                  <a:pt x="6598" y="18408"/>
                  <a:pt x="3192" y="15002"/>
                  <a:pt x="3192" y="10800"/>
                </a:cubicBezTo>
                <a:cubicBezTo>
                  <a:pt x="3196" y="6600"/>
                  <a:pt x="6600" y="3196"/>
                  <a:pt x="10800" y="319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3" name="Graphic 12"/>
          <p:cNvSpPr/>
          <p:nvPr/>
        </p:nvSpPr>
        <p:spPr>
          <a:xfrm>
            <a:off x="351349" y="1540686"/>
            <a:ext cx="100585" cy="100585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5" name="Graphic 12"/>
          <p:cNvSpPr/>
          <p:nvPr/>
        </p:nvSpPr>
        <p:spPr>
          <a:xfrm>
            <a:off x="607053" y="1882473"/>
            <a:ext cx="45720" cy="37786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6" name="Graphic 12"/>
          <p:cNvSpPr/>
          <p:nvPr/>
        </p:nvSpPr>
        <p:spPr>
          <a:xfrm>
            <a:off x="11685964" y="2868247"/>
            <a:ext cx="45720" cy="37786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ustom Layout">
    <p:bg>
      <p:bgPr>
        <a:gradFill flip="none" rotWithShape="1">
          <a:gsLst>
            <a:gs pos="0">
              <a:schemeClr val="accent4"/>
            </a:gs>
            <a:gs pos="15000">
              <a:srgbClr val="022D94"/>
            </a:gs>
            <a:gs pos="39018">
              <a:srgbClr val="020C12"/>
            </a:gs>
            <a:gs pos="79986">
              <a:srgbClr val="4A027F"/>
            </a:gs>
            <a:gs pos="99000">
              <a:srgbClr val="FC4EFB"/>
            </a:gs>
          </a:gsLst>
          <a:lin ang="7199999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21"/>
          <p:cNvSpPr/>
          <p:nvPr/>
        </p:nvSpPr>
        <p:spPr>
          <a:xfrm>
            <a:off x="0" y="4477"/>
            <a:ext cx="12192000" cy="6853523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8200" y="2234612"/>
            <a:ext cx="2743200" cy="2743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842962" indent="-385762">
              <a:defRPr sz="1800"/>
            </a:lvl2pPr>
            <a:lvl3pPr marL="1355271" indent="-440871">
              <a:defRPr sz="1800"/>
            </a:lvl3pPr>
            <a:lvl4pPr marL="1800225" indent="-428625">
              <a:defRPr sz="1800"/>
            </a:lvl4pPr>
            <a:lvl5pPr marL="2257425" indent="-428625"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5576706"/>
            <a:ext cx="10515600" cy="61396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ct val="100000"/>
              </a:lnSpc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t>Click to edit master text style</a:t>
            </a:r>
          </a:p>
        </p:txBody>
      </p:sp>
      <p:sp>
        <p:nvSpPr>
          <p:cNvPr id="107" name="Graphic 12"/>
          <p:cNvSpPr/>
          <p:nvPr/>
        </p:nvSpPr>
        <p:spPr>
          <a:xfrm>
            <a:off x="11170456" y="969148"/>
            <a:ext cx="100585" cy="100585"/>
          </a:xfrm>
          <a:prstGeom prst="ellipse">
            <a:avLst/>
          </a:prstGeom>
          <a:solidFill>
            <a:srgbClr val="83A7FD">
              <a:alpha val="4858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8" name="Oval 24"/>
          <p:cNvSpPr/>
          <p:nvPr/>
        </p:nvSpPr>
        <p:spPr>
          <a:xfrm>
            <a:off x="1876516" y="1290549"/>
            <a:ext cx="144381" cy="144381"/>
          </a:xfrm>
          <a:prstGeom prst="ellipse">
            <a:avLst/>
          </a:prstGeom>
          <a:ln w="12700">
            <a:solidFill>
              <a:srgbClr val="83A7FD">
                <a:alpha val="49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0" name="Graphic 12"/>
          <p:cNvSpPr/>
          <p:nvPr/>
        </p:nvSpPr>
        <p:spPr>
          <a:xfrm>
            <a:off x="688076" y="5192833"/>
            <a:ext cx="45720" cy="37786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ustom Layout">
    <p:bg>
      <p:bgPr>
        <a:gradFill flip="none" rotWithShape="1">
          <a:gsLst>
            <a:gs pos="0">
              <a:schemeClr val="accent4"/>
            </a:gs>
            <a:gs pos="14000">
              <a:srgbClr val="022D94"/>
            </a:gs>
            <a:gs pos="39982">
              <a:srgbClr val="020D13"/>
            </a:gs>
            <a:gs pos="82003">
              <a:schemeClr val="accent6"/>
            </a:gs>
            <a:gs pos="98000">
              <a:srgbClr val="FC4EFB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8" descr="Picture 18"/>
          <p:cNvPicPr>
            <a:picLocks noChangeAspect="1"/>
          </p:cNvPicPr>
          <p:nvPr/>
        </p:nvPicPr>
        <p:blipFill>
          <a:blip r:embed="rId2">
            <a:alphaModFix amt="14000"/>
          </a:blip>
          <a:srcRect l="30375" t="11382" b="18990"/>
          <a:stretch>
            <a:fillRect/>
          </a:stretch>
        </p:blipFill>
        <p:spPr>
          <a:xfrm>
            <a:off x="-1" y="0"/>
            <a:ext cx="12192002" cy="6858002"/>
          </a:xfrm>
          <a:prstGeom prst="rect">
            <a:avLst/>
          </a:prstGeom>
          <a:ln w="12700">
            <a:miter lim="400000"/>
          </a:ln>
          <a:effectLst>
            <a:outerShdw blurRad="50800" dist="50800" rotWithShape="0">
              <a:srgbClr val="000000"/>
            </a:outerShdw>
            <a:reflection endPos="40000" dir="5400000" sy="-100000" algn="bl" rotWithShape="0"/>
          </a:effectLst>
        </p:spPr>
      </p:pic>
      <p:sp>
        <p:nvSpPr>
          <p:cNvPr id="1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94452" y="2057399"/>
            <a:ext cx="6430349" cy="335216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842962" indent="-385762">
              <a:defRPr sz="1800"/>
            </a:lvl2pPr>
            <a:lvl3pPr marL="1355271" indent="-440871">
              <a:defRPr sz="1800"/>
            </a:lvl3pPr>
            <a:lvl4pPr marL="1800225" indent="-428625">
              <a:defRPr sz="1800"/>
            </a:lvl4pPr>
            <a:lvl5pPr marL="2257425" indent="-428625"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324850" y="2055811"/>
            <a:ext cx="2373314" cy="3353753"/>
          </a:xfrm>
          <a:prstGeom prst="rect">
            <a:avLst/>
          </a:prstGeom>
          <a:noFill/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2" name="Graphic 15"/>
          <p:cNvSpPr/>
          <p:nvPr/>
        </p:nvSpPr>
        <p:spPr>
          <a:xfrm>
            <a:off x="1098137" y="2693558"/>
            <a:ext cx="128017" cy="128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3192"/>
                </a:moveTo>
                <a:cubicBezTo>
                  <a:pt x="15002" y="3192"/>
                  <a:pt x="18408" y="6598"/>
                  <a:pt x="18408" y="10800"/>
                </a:cubicBezTo>
                <a:cubicBezTo>
                  <a:pt x="18408" y="15002"/>
                  <a:pt x="15002" y="18408"/>
                  <a:pt x="10800" y="18408"/>
                </a:cubicBezTo>
                <a:cubicBezTo>
                  <a:pt x="6598" y="18408"/>
                  <a:pt x="3192" y="15002"/>
                  <a:pt x="3192" y="10800"/>
                </a:cubicBezTo>
                <a:cubicBezTo>
                  <a:pt x="3196" y="6600"/>
                  <a:pt x="6600" y="3196"/>
                  <a:pt x="10800" y="319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3" name="Graphic 12"/>
          <p:cNvSpPr/>
          <p:nvPr/>
        </p:nvSpPr>
        <p:spPr>
          <a:xfrm>
            <a:off x="1225880" y="4503806"/>
            <a:ext cx="100585" cy="100585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5" name="Graphic 15"/>
          <p:cNvSpPr/>
          <p:nvPr/>
        </p:nvSpPr>
        <p:spPr>
          <a:xfrm>
            <a:off x="11404162" y="4375789"/>
            <a:ext cx="128017" cy="128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3192"/>
                </a:moveTo>
                <a:cubicBezTo>
                  <a:pt x="15002" y="3192"/>
                  <a:pt x="18408" y="6598"/>
                  <a:pt x="18408" y="10800"/>
                </a:cubicBezTo>
                <a:cubicBezTo>
                  <a:pt x="18408" y="15002"/>
                  <a:pt x="15002" y="18408"/>
                  <a:pt x="10800" y="18408"/>
                </a:cubicBezTo>
                <a:cubicBezTo>
                  <a:pt x="6598" y="18408"/>
                  <a:pt x="3192" y="15002"/>
                  <a:pt x="3192" y="10800"/>
                </a:cubicBezTo>
                <a:cubicBezTo>
                  <a:pt x="3196" y="6600"/>
                  <a:pt x="6600" y="3196"/>
                  <a:pt x="10800" y="319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6" name="Graphic 12"/>
          <p:cNvSpPr/>
          <p:nvPr/>
        </p:nvSpPr>
        <p:spPr>
          <a:xfrm>
            <a:off x="653351" y="5192833"/>
            <a:ext cx="45720" cy="37786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Custom Layout">
    <p:bg>
      <p:bgPr>
        <a:gradFill flip="none" rotWithShape="1">
          <a:gsLst>
            <a:gs pos="0">
              <a:schemeClr val="accent4"/>
            </a:gs>
            <a:gs pos="11979">
              <a:srgbClr val="022D94"/>
            </a:gs>
            <a:gs pos="35040">
              <a:srgbClr val="020B11"/>
            </a:gs>
            <a:gs pos="81987">
              <a:srgbClr val="4A027F"/>
            </a:gs>
            <a:gs pos="99000">
              <a:srgbClr val="FC4EF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Content Placeholder 14" descr="Content Placeholder 14"/>
          <p:cNvPicPr>
            <a:picLocks noChangeAspect="1"/>
          </p:cNvPicPr>
          <p:nvPr/>
        </p:nvPicPr>
        <p:blipFill>
          <a:blip r:embed="rId2">
            <a:alphaModFix amt="33000"/>
          </a:blip>
          <a:srcRect t="185" b="184"/>
          <a:stretch>
            <a:fillRect/>
          </a:stretch>
        </p:blipFill>
        <p:spPr>
          <a:xfrm>
            <a:off x="-6228" y="3074"/>
            <a:ext cx="12192001" cy="6854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Content Placeholder 14" descr="Content Placeholder 14"/>
          <p:cNvPicPr>
            <a:picLocks noChangeAspect="1"/>
          </p:cNvPicPr>
          <p:nvPr/>
        </p:nvPicPr>
        <p:blipFill>
          <a:blip r:embed="rId3"/>
          <a:srcRect l="151" t="2692" r="49052" b="2172"/>
          <a:stretch>
            <a:fillRect/>
          </a:stretch>
        </p:blipFill>
        <p:spPr>
          <a:xfrm>
            <a:off x="4459944" y="-6350"/>
            <a:ext cx="7732296" cy="6853864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Rectangle 14"/>
          <p:cNvSpPr/>
          <p:nvPr/>
        </p:nvSpPr>
        <p:spPr>
          <a:xfrm>
            <a:off x="5697" y="0"/>
            <a:ext cx="6085173" cy="6858000"/>
          </a:xfrm>
          <a:prstGeom prst="rect">
            <a:avLst/>
          </a:prstGeom>
          <a:solidFill>
            <a:srgbClr val="000000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Straight Connector 18"/>
          <p:cNvSpPr/>
          <p:nvPr/>
        </p:nvSpPr>
        <p:spPr>
          <a:xfrm>
            <a:off x="-12590" y="3125037"/>
            <a:ext cx="4804046" cy="1"/>
          </a:xfrm>
          <a:prstGeom prst="line">
            <a:avLst/>
          </a:prstGeom>
          <a:ln w="25400">
            <a:solidFill>
              <a:srgbClr val="4B19C8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7" name="Oval 26"/>
          <p:cNvSpPr/>
          <p:nvPr/>
        </p:nvSpPr>
        <p:spPr>
          <a:xfrm>
            <a:off x="705405" y="1144246"/>
            <a:ext cx="126771" cy="126771"/>
          </a:xfrm>
          <a:prstGeom prst="ellipse">
            <a:avLst/>
          </a:prstGeom>
          <a:ln w="12700">
            <a:solidFill>
              <a:srgbClr val="83A7FD">
                <a:alpha val="49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8" name="Click to edit title"/>
          <p:cNvSpPr txBox="1">
            <a:spLocks noGrp="1"/>
          </p:cNvSpPr>
          <p:nvPr>
            <p:ph type="title" hasCustomPrompt="1"/>
          </p:nvPr>
        </p:nvSpPr>
        <p:spPr>
          <a:xfrm>
            <a:off x="1006371" y="1562944"/>
            <a:ext cx="3767257" cy="1358679"/>
          </a:xfrm>
          <a:prstGeom prst="rect">
            <a:avLst/>
          </a:prstGeom>
        </p:spPr>
        <p:txBody>
          <a:bodyPr anchor="b"/>
          <a:lstStyle>
            <a:lvl1pPr algn="l"/>
          </a:lstStyle>
          <a:p>
            <a:r>
              <a:t>Click to edit title</a:t>
            </a:r>
          </a:p>
        </p:txBody>
      </p:sp>
      <p:sp>
        <p:nvSpPr>
          <p:cNvPr id="1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6371" y="3426702"/>
            <a:ext cx="3767257" cy="2616884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  <a:lvl2pPr marL="685800" indent="-228600">
              <a:lnSpc>
                <a:spcPct val="100000"/>
              </a:lnSpc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2pPr>
            <a:lvl3pPr marL="1188719" indent="-274319">
              <a:lnSpc>
                <a:spcPct val="100000"/>
              </a:lnSpc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3pPr>
            <a:lvl4pPr marL="1625600" indent="-254000">
              <a:lnSpc>
                <a:spcPct val="100000"/>
              </a:lnSpc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4pPr>
            <a:lvl5pPr marL="2082800" indent="-254000">
              <a:lnSpc>
                <a:spcPct val="100000"/>
              </a:lnSpc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1" name="Graphic 12"/>
          <p:cNvSpPr/>
          <p:nvPr/>
        </p:nvSpPr>
        <p:spPr>
          <a:xfrm>
            <a:off x="468156" y="1963496"/>
            <a:ext cx="45720" cy="37786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D94"/>
            </a:gs>
            <a:gs pos="28000">
              <a:srgbClr val="000000"/>
            </a:gs>
            <a:gs pos="80000">
              <a:srgbClr val="4A027F"/>
            </a:gs>
            <a:gs pos="99000">
              <a:srgbClr val="FC4EF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9350" y="1683188"/>
            <a:ext cx="10493301" cy="5174812"/>
          </a:xfrm>
          <a:prstGeom prst="rect">
            <a:avLst/>
          </a:prstGeom>
          <a:solidFill>
            <a:srgbClr val="E7E6E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849350" y="365125"/>
            <a:ext cx="10515601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Graphic 15"/>
          <p:cNvSpPr/>
          <p:nvPr/>
        </p:nvSpPr>
        <p:spPr>
          <a:xfrm>
            <a:off x="894937" y="2693558"/>
            <a:ext cx="128017" cy="128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3192"/>
                </a:moveTo>
                <a:cubicBezTo>
                  <a:pt x="15002" y="3192"/>
                  <a:pt x="18408" y="6598"/>
                  <a:pt x="18408" y="10800"/>
                </a:cubicBezTo>
                <a:cubicBezTo>
                  <a:pt x="18408" y="15002"/>
                  <a:pt x="15002" y="18408"/>
                  <a:pt x="10800" y="18408"/>
                </a:cubicBezTo>
                <a:cubicBezTo>
                  <a:pt x="6598" y="18408"/>
                  <a:pt x="3192" y="15002"/>
                  <a:pt x="3192" y="10800"/>
                </a:cubicBezTo>
                <a:cubicBezTo>
                  <a:pt x="3196" y="6600"/>
                  <a:pt x="6600" y="3196"/>
                  <a:pt x="10800" y="319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" name="Graphic 12"/>
          <p:cNvSpPr/>
          <p:nvPr/>
        </p:nvSpPr>
        <p:spPr>
          <a:xfrm>
            <a:off x="351349" y="4503806"/>
            <a:ext cx="100585" cy="100585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0515" y="6274140"/>
            <a:ext cx="273656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Graphic 12"/>
          <p:cNvSpPr/>
          <p:nvPr/>
        </p:nvSpPr>
        <p:spPr>
          <a:xfrm>
            <a:off x="653351" y="5192833"/>
            <a:ext cx="45720" cy="37786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" name="Graphic 12"/>
          <p:cNvSpPr/>
          <p:nvPr/>
        </p:nvSpPr>
        <p:spPr>
          <a:xfrm>
            <a:off x="10979908" y="1571884"/>
            <a:ext cx="45720" cy="37786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Biome"/>
          <a:ea typeface="Biome"/>
          <a:cs typeface="Biome"/>
          <a:sym typeface="Biome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Biome"/>
          <a:ea typeface="Biome"/>
          <a:cs typeface="Biome"/>
          <a:sym typeface="Biome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Biome"/>
          <a:ea typeface="Biome"/>
          <a:cs typeface="Biome"/>
          <a:sym typeface="Biome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Biome"/>
          <a:ea typeface="Biome"/>
          <a:cs typeface="Biome"/>
          <a:sym typeface="Biome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Biome"/>
          <a:ea typeface="Biome"/>
          <a:cs typeface="Biome"/>
          <a:sym typeface="Biome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Biome"/>
          <a:ea typeface="Biome"/>
          <a:cs typeface="Biome"/>
          <a:sym typeface="Biome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Biome"/>
          <a:ea typeface="Biome"/>
          <a:cs typeface="Biome"/>
          <a:sym typeface="Biome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Biome"/>
          <a:ea typeface="Biome"/>
          <a:cs typeface="Biome"/>
          <a:sym typeface="Biome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Biome"/>
          <a:ea typeface="Biome"/>
          <a:cs typeface="Biome"/>
          <a:sym typeface="Biome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accent3"/>
          </a:solidFill>
          <a:uFillTx/>
          <a:latin typeface="Biome"/>
          <a:ea typeface="Biome"/>
          <a:cs typeface="Biome"/>
          <a:sym typeface="Biome"/>
        </a:defRPr>
      </a:lvl1pPr>
      <a:lvl2pPr marL="857250" marR="0" indent="-4000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3"/>
          </a:solidFill>
          <a:uFillTx/>
          <a:latin typeface="Biome"/>
          <a:ea typeface="Biome"/>
          <a:cs typeface="Biome"/>
          <a:sym typeface="Biome"/>
        </a:defRPr>
      </a:lvl2pPr>
      <a:lvl3pPr marL="1394460" marR="0" indent="-4800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3"/>
          </a:solidFill>
          <a:uFillTx/>
          <a:latin typeface="Biome"/>
          <a:ea typeface="Biome"/>
          <a:cs typeface="Biome"/>
          <a:sym typeface="Biome"/>
        </a:defRPr>
      </a:lvl3pPr>
      <a:lvl4pPr marL="1816100" marR="0" indent="-4445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3"/>
          </a:solidFill>
          <a:uFillTx/>
          <a:latin typeface="Biome"/>
          <a:ea typeface="Biome"/>
          <a:cs typeface="Biome"/>
          <a:sym typeface="Biome"/>
        </a:defRPr>
      </a:lvl4pPr>
      <a:lvl5pPr marL="2273300" marR="0" indent="-4445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3"/>
          </a:solidFill>
          <a:uFillTx/>
          <a:latin typeface="Biome"/>
          <a:ea typeface="Biome"/>
          <a:cs typeface="Biome"/>
          <a:sym typeface="Biome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3"/>
          </a:solidFill>
          <a:uFillTx/>
          <a:latin typeface="Biome"/>
          <a:ea typeface="Biome"/>
          <a:cs typeface="Biome"/>
          <a:sym typeface="Biome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3"/>
          </a:solidFill>
          <a:uFillTx/>
          <a:latin typeface="Biome"/>
          <a:ea typeface="Biome"/>
          <a:cs typeface="Biome"/>
          <a:sym typeface="Biome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3"/>
          </a:solidFill>
          <a:uFillTx/>
          <a:latin typeface="Biome"/>
          <a:ea typeface="Biome"/>
          <a:cs typeface="Biome"/>
          <a:sym typeface="Biome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3"/>
          </a:solidFill>
          <a:uFillTx/>
          <a:latin typeface="Biome"/>
          <a:ea typeface="Biome"/>
          <a:cs typeface="Biome"/>
          <a:sym typeface="Biome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me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me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me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me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me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me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me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me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m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ubtitle 3"/>
          <p:cNvSpPr txBox="1">
            <a:spLocks noGrp="1"/>
          </p:cNvSpPr>
          <p:nvPr>
            <p:ph type="subTitle" idx="1"/>
          </p:nvPr>
        </p:nvSpPr>
        <p:spPr>
          <a:xfrm>
            <a:off x="3" y="1376603"/>
            <a:ext cx="12191997" cy="3215859"/>
          </a:xfrm>
          <a:prstGeom prst="rect">
            <a:avLst/>
          </a:prstGeom>
        </p:spPr>
        <p:txBody>
          <a:bodyPr/>
          <a:lstStyle>
            <a:lvl1pPr>
              <a:defRPr sz="4300" b="1" spc="1612"/>
            </a:lvl1pPr>
          </a:lstStyle>
          <a:p>
            <a:r>
              <a:t>UK survey of catheter directed endovascular treatment of acute pulmonary embolism (PE)</a:t>
            </a:r>
          </a:p>
        </p:txBody>
      </p:sp>
      <p:sp>
        <p:nvSpPr>
          <p:cNvPr id="151" name="Text Placeholder 2"/>
          <p:cNvSpPr>
            <a:spLocks noGrp="1"/>
          </p:cNvSpPr>
          <p:nvPr>
            <p:ph type="body" idx="21"/>
          </p:nvPr>
        </p:nvSpPr>
        <p:spPr>
          <a:xfrm>
            <a:off x="0" y="4964514"/>
            <a:ext cx="12192000" cy="189147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lnSpc>
                <a:spcPct val="150000"/>
              </a:lnSpc>
              <a:defRPr sz="2400"/>
            </a:lvl1pPr>
          </a:lstStyle>
          <a:p>
            <a:r>
              <a:t>Nadir Khan, Ali Zafar and James Harding on behalf of the Audit and Registry Committee of the British Society of Interventional Radiology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Footer Placeholder 9"/>
          <p:cNvSpPr txBox="1"/>
          <p:nvPr/>
        </p:nvSpPr>
        <p:spPr>
          <a:xfrm>
            <a:off x="382125" y="6285229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r>
              <a:t>BSIR 2023</a:t>
            </a:r>
          </a:p>
        </p:txBody>
      </p:sp>
      <p:sp>
        <p:nvSpPr>
          <p:cNvPr id="210" name="Title 1"/>
          <p:cNvSpPr txBox="1"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Results</a:t>
            </a:r>
          </a:p>
        </p:txBody>
      </p:sp>
      <p:sp>
        <p:nvSpPr>
          <p:cNvPr id="211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409983" y="1664694"/>
            <a:ext cx="11372034" cy="1325564"/>
          </a:xfrm>
          <a:prstGeom prst="rect">
            <a:avLst/>
          </a:prstGeom>
        </p:spPr>
        <p:txBody>
          <a:bodyPr lIns="45719" tIns="45720" rIns="45719" bIns="45720" anchor="t">
            <a:normAutofit lnSpcReduction="10000"/>
          </a:bodyPr>
          <a:lstStyle/>
          <a:p>
            <a:pPr defTabSz="877823">
              <a:spcBef>
                <a:spcPts val="900"/>
              </a:spcBef>
              <a:defRPr sz="2112"/>
            </a:pPr>
            <a:r>
              <a:rPr sz="2100" b="1" dirty="0"/>
              <a:t>18/29 (62%) </a:t>
            </a:r>
            <a:r>
              <a:rPr sz="2100" dirty="0"/>
              <a:t>responded to have a referral pathway in their hospital setting for acute PE management with catheter directed therapies. </a:t>
            </a:r>
            <a:r>
              <a:rPr sz="2100" b="1" dirty="0"/>
              <a:t>12/29 (41%) </a:t>
            </a:r>
            <a:r>
              <a:rPr sz="2100" dirty="0"/>
              <a:t>had a PE response team (PERT) in their local setting. </a:t>
            </a:r>
            <a:r>
              <a:rPr sz="2100" b="1" dirty="0"/>
              <a:t>20/29 (80%) </a:t>
            </a:r>
            <a:r>
              <a:rPr sz="2100" dirty="0"/>
              <a:t>would offer CDT to intermediate high risk or </a:t>
            </a:r>
            <a:r>
              <a:rPr lang="en-GB" sz="2100"/>
              <a:t>high-risk</a:t>
            </a:r>
            <a:r>
              <a:rPr sz="2100" dirty="0"/>
              <a:t> patients.</a:t>
            </a:r>
          </a:p>
        </p:txBody>
      </p:sp>
      <p:sp>
        <p:nvSpPr>
          <p:cNvPr id="212" name="Slide Number Placeholder 10"/>
          <p:cNvSpPr txBox="1">
            <a:spLocks noGrp="1"/>
          </p:cNvSpPr>
          <p:nvPr>
            <p:ph type="sldNum" sz="quarter" idx="2"/>
          </p:nvPr>
        </p:nvSpPr>
        <p:spPr>
          <a:xfrm>
            <a:off x="11610515" y="6274140"/>
            <a:ext cx="27365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graphicFrame>
        <p:nvGraphicFramePr>
          <p:cNvPr id="213" name="Table 1"/>
          <p:cNvGraphicFramePr/>
          <p:nvPr>
            <p:extLst>
              <p:ext uri="{D42A27DB-BD31-4B8C-83A1-F6EECF244321}">
                <p14:modId xmlns:p14="http://schemas.microsoft.com/office/powerpoint/2010/main" val="1930026537"/>
              </p:ext>
            </p:extLst>
          </p:nvPr>
        </p:nvGraphicFramePr>
        <p:xfrm>
          <a:off x="711261" y="3190181"/>
          <a:ext cx="3365086" cy="2914720"/>
        </p:xfrm>
        <a:graphic>
          <a:graphicData uri="http://schemas.openxmlformats.org/drawingml/2006/table">
            <a:tbl>
              <a:tblPr bandRow="1">
                <a:tableStyleId>{C7B018BB-80A7-4F77-B60F-C8B233D01FF8}</a:tableStyleId>
              </a:tblPr>
              <a:tblGrid>
                <a:gridCol w="2717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693"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 dirty="0">
                          <a:solidFill>
                            <a:srgbClr val="333333"/>
                          </a:solidFill>
                          <a:sym typeface="Arial Nova"/>
                        </a:rPr>
                        <a:t>Methods </a:t>
                      </a:r>
                      <a:r>
                        <a:rPr lang="en-GB" sz="1500" b="1" dirty="0">
                          <a:solidFill>
                            <a:srgbClr val="333333"/>
                          </a:solidFill>
                        </a:rPr>
                        <a:t>utilized</a:t>
                      </a:r>
                      <a:r>
                        <a:rPr sz="1500" b="1" dirty="0">
                          <a:solidFill>
                            <a:srgbClr val="333333"/>
                          </a:solidFill>
                          <a:sym typeface="Arial Nova"/>
                        </a:rPr>
                        <a:t> to risk stratify patients for acute PE</a:t>
                      </a:r>
                    </a:p>
                  </a:txBody>
                  <a:tcPr marL="0" marR="0" marT="0" marB="0" horzOverflow="overflow"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6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dirty="0">
                          <a:solidFill>
                            <a:srgbClr val="333333"/>
                          </a:solidFill>
                          <a:sym typeface="Arial Nova"/>
                        </a:rPr>
                        <a:t>Clinical status (Shock or hypotension)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dirty="0">
                          <a:solidFill>
                            <a:srgbClr val="333333"/>
                          </a:solidFill>
                          <a:sym typeface="Arial Nova"/>
                        </a:rPr>
                        <a:t>96.30%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04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dirty="0">
                          <a:solidFill>
                            <a:srgbClr val="333333"/>
                          </a:solidFill>
                          <a:sym typeface="Arial Nova"/>
                        </a:rPr>
                        <a:t>Pulmonary Embolism Severity Index (PESI)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dirty="0">
                          <a:solidFill>
                            <a:srgbClr val="333333"/>
                          </a:solidFill>
                          <a:sym typeface="Arial Nova"/>
                        </a:rPr>
                        <a:t>51.85%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6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dirty="0">
                          <a:solidFill>
                            <a:srgbClr val="333333"/>
                          </a:solidFill>
                          <a:sym typeface="Arial Nova"/>
                        </a:rPr>
                        <a:t>Signs of RV dysfunction on imaging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dirty="0">
                          <a:solidFill>
                            <a:srgbClr val="333333"/>
                          </a:solidFill>
                          <a:sym typeface="Arial Nova"/>
                        </a:rPr>
                        <a:t>85.19%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04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dirty="0">
                          <a:solidFill>
                            <a:srgbClr val="333333"/>
                          </a:solidFill>
                          <a:sym typeface="Arial Nova"/>
                        </a:rPr>
                        <a:t>Laboratory Markers (e.g. troponin I or T, NT-</a:t>
                      </a:r>
                      <a:r>
                        <a:rPr sz="1300" dirty="0" err="1">
                          <a:solidFill>
                            <a:srgbClr val="333333"/>
                          </a:solidFill>
                          <a:sym typeface="Arial Nova"/>
                        </a:rPr>
                        <a:t>proBNP</a:t>
                      </a:r>
                      <a:r>
                        <a:rPr sz="1300" dirty="0">
                          <a:solidFill>
                            <a:srgbClr val="333333"/>
                          </a:solidFill>
                          <a:sym typeface="Arial Nova"/>
                        </a:rPr>
                        <a:t>)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dirty="0">
                          <a:solidFill>
                            <a:srgbClr val="333333"/>
                          </a:solidFill>
                          <a:sym typeface="Arial Nova"/>
                        </a:rPr>
                        <a:t>59.26%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9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dirty="0">
                          <a:solidFill>
                            <a:srgbClr val="333333"/>
                          </a:solidFill>
                          <a:sym typeface="Arial Nova"/>
                        </a:rPr>
                        <a:t>Others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dirty="0">
                          <a:solidFill>
                            <a:srgbClr val="333333"/>
                          </a:solidFill>
                          <a:sym typeface="Arial Nova"/>
                        </a:rPr>
                        <a:t>14.81%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14" name="Table 1-1"/>
          <p:cNvGraphicFramePr/>
          <p:nvPr>
            <p:extLst>
              <p:ext uri="{D42A27DB-BD31-4B8C-83A1-F6EECF244321}">
                <p14:modId xmlns:p14="http://schemas.microsoft.com/office/powerpoint/2010/main" val="3452057506"/>
              </p:ext>
            </p:extLst>
          </p:nvPr>
        </p:nvGraphicFramePr>
        <p:xfrm>
          <a:off x="4407106" y="3183498"/>
          <a:ext cx="3568473" cy="2909153"/>
        </p:xfrm>
        <a:graphic>
          <a:graphicData uri="http://schemas.openxmlformats.org/drawingml/2006/table">
            <a:tbl>
              <a:tblPr bandRow="1">
                <a:tableStyleId>{C7B018BB-80A7-4F77-B60F-C8B233D01FF8}</a:tableStyleId>
              </a:tblPr>
              <a:tblGrid>
                <a:gridCol w="2915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7252"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 dirty="0">
                          <a:solidFill>
                            <a:srgbClr val="333333"/>
                          </a:solidFill>
                          <a:sym typeface="Arial Nova"/>
                        </a:rPr>
                        <a:t>Types of catheter-directed therapy being </a:t>
                      </a:r>
                      <a:r>
                        <a:rPr lang="en-GB" sz="1500" b="1">
                          <a:solidFill>
                            <a:srgbClr val="333333"/>
                          </a:solidFill>
                        </a:rPr>
                        <a:t>utilized</a:t>
                      </a:r>
                      <a:endParaRPr sz="1500" b="1" dirty="0">
                        <a:solidFill>
                          <a:srgbClr val="333333"/>
                        </a:solidFill>
                        <a:sym typeface="Arial Nova"/>
                      </a:endParaRPr>
                    </a:p>
                  </a:txBody>
                  <a:tcPr marL="0" marR="0" marT="0" marB="0" horzOverflow="overflow"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53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Catheter-directed thrombolysis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80.77%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53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Ultrasound-assisted CDT (USAT)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26.92%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26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Large-bore thrombo-aspiration (e.g. </a:t>
                      </a:r>
                      <a:r>
                        <a:rPr sz="1400" dirty="0" err="1">
                          <a:solidFill>
                            <a:srgbClr val="333333"/>
                          </a:solidFill>
                          <a:sym typeface="Arial Nova"/>
                        </a:rPr>
                        <a:t>FlowTriever</a:t>
                      </a: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, </a:t>
                      </a:r>
                      <a:r>
                        <a:rPr sz="1400" dirty="0" err="1">
                          <a:solidFill>
                            <a:srgbClr val="333333"/>
                          </a:solidFill>
                          <a:sym typeface="Arial Nova"/>
                        </a:rPr>
                        <a:t>AngioVac</a:t>
                      </a: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)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57.69%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04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Small-bore thrombo-aspiration (e.g. Indigo, </a:t>
                      </a:r>
                      <a:r>
                        <a:rPr sz="1400" dirty="0" err="1">
                          <a:solidFill>
                            <a:srgbClr val="333333"/>
                          </a:solidFill>
                          <a:sym typeface="Arial Nova"/>
                        </a:rPr>
                        <a:t>AngioJet</a:t>
                      </a: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)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38.46%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53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Other (please specify)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3.85%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15" name="Table 1-2"/>
          <p:cNvGraphicFramePr/>
          <p:nvPr>
            <p:extLst>
              <p:ext uri="{D42A27DB-BD31-4B8C-83A1-F6EECF244321}">
                <p14:modId xmlns:p14="http://schemas.microsoft.com/office/powerpoint/2010/main" val="154704313"/>
              </p:ext>
            </p:extLst>
          </p:nvPr>
        </p:nvGraphicFramePr>
        <p:xfrm>
          <a:off x="8306340" y="3183166"/>
          <a:ext cx="3152825" cy="2909818"/>
        </p:xfrm>
        <a:graphic>
          <a:graphicData uri="http://schemas.openxmlformats.org/drawingml/2006/table">
            <a:tbl>
              <a:tblPr bandRow="1">
                <a:tableStyleId>{C7B018BB-80A7-4F77-B60F-C8B233D01FF8}</a:tableStyleId>
              </a:tblPr>
              <a:tblGrid>
                <a:gridCol w="1970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3183"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 dirty="0">
                          <a:solidFill>
                            <a:srgbClr val="333333"/>
                          </a:solidFill>
                          <a:sym typeface="Arial Nova"/>
                        </a:rPr>
                        <a:t>Settings in which patients are typically managed in the peri-operative period</a:t>
                      </a:r>
                    </a:p>
                  </a:txBody>
                  <a:tcPr marL="0" marR="0" marT="0" marB="0" horzOverflow="overflow"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02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dirty="0">
                          <a:solidFill>
                            <a:srgbClr val="333333"/>
                          </a:solidFill>
                          <a:sym typeface="Arial Nova"/>
                        </a:rPr>
                        <a:t>Intensive care unit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dirty="0">
                          <a:solidFill>
                            <a:srgbClr val="333333"/>
                          </a:solidFill>
                          <a:sym typeface="Arial Nova"/>
                        </a:rPr>
                        <a:t>76.92%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02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dirty="0">
                          <a:solidFill>
                            <a:srgbClr val="333333"/>
                          </a:solidFill>
                          <a:sym typeface="Arial Nova"/>
                        </a:rPr>
                        <a:t>High </a:t>
                      </a:r>
                      <a:r>
                        <a:rPr lang="en-GB" sz="1500">
                          <a:solidFill>
                            <a:srgbClr val="333333"/>
                          </a:solidFill>
                        </a:rPr>
                        <a:t>dependency</a:t>
                      </a:r>
                      <a:r>
                        <a:rPr sz="1500" dirty="0">
                          <a:solidFill>
                            <a:srgbClr val="333333"/>
                          </a:solidFill>
                          <a:sym typeface="Arial Nova"/>
                        </a:rPr>
                        <a:t> unit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dirty="0">
                          <a:solidFill>
                            <a:srgbClr val="333333"/>
                          </a:solidFill>
                          <a:sym typeface="Arial Nova"/>
                        </a:rPr>
                        <a:t>19.23%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58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dirty="0">
                          <a:solidFill>
                            <a:srgbClr val="333333"/>
                          </a:solidFill>
                          <a:sym typeface="Arial Nova"/>
                        </a:rPr>
                        <a:t>Ward level care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dirty="0">
                          <a:solidFill>
                            <a:srgbClr val="333333"/>
                          </a:solidFill>
                          <a:sym typeface="Arial Nova"/>
                        </a:rPr>
                        <a:t>3.85%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Footer Placeholder 9"/>
          <p:cNvSpPr txBox="1"/>
          <p:nvPr/>
        </p:nvSpPr>
        <p:spPr>
          <a:xfrm>
            <a:off x="382125" y="6285229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r>
              <a:t>BSIR 2023</a:t>
            </a:r>
          </a:p>
        </p:txBody>
      </p:sp>
      <p:sp>
        <p:nvSpPr>
          <p:cNvPr id="218" name="Title 1"/>
          <p:cNvSpPr txBox="1"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Conclusions</a:t>
            </a:r>
          </a:p>
        </p:txBody>
      </p:sp>
      <p:sp>
        <p:nvSpPr>
          <p:cNvPr id="219" name="Text Placeholder 3"/>
          <p:cNvSpPr txBox="1">
            <a:spLocks noGrp="1"/>
          </p:cNvSpPr>
          <p:nvPr>
            <p:ph type="body" idx="1"/>
          </p:nvPr>
        </p:nvSpPr>
        <p:spPr>
          <a:xfrm>
            <a:off x="750025" y="1633339"/>
            <a:ext cx="10691950" cy="4430691"/>
          </a:xfrm>
          <a:prstGeom prst="rect">
            <a:avLst/>
          </a:prstGeom>
          <a:solidFill>
            <a:srgbClr val="000000"/>
          </a:solidFill>
        </p:spPr>
        <p:txBody>
          <a:bodyPr lIns="45719" tIns="45720" rIns="45719" bIns="45720" anchor="t">
            <a:normAutofit/>
          </a:bodyPr>
          <a:lstStyle/>
          <a:p>
            <a:pPr marL="200025" indent="-200025" algn="l">
              <a:buSzPct val="100000"/>
              <a:buChar char="•"/>
              <a:defRPr sz="2000"/>
            </a:pPr>
            <a:r>
              <a:rPr dirty="0"/>
              <a:t>This is the first study which gathers information on availability and preparedness for delivery of catheter directed therapies for management of acute PE in the United Kingdom.</a:t>
            </a:r>
            <a:endParaRPr lang="en-US" dirty="0"/>
          </a:p>
          <a:p>
            <a:pPr marL="200025" indent="-200025" algn="l">
              <a:buSzPct val="100000"/>
              <a:buChar char="•"/>
              <a:defRPr sz="2000"/>
            </a:pPr>
            <a:r>
              <a:rPr dirty="0"/>
              <a:t>There has been significant uptake of new technologies although there remains </a:t>
            </a:r>
            <a:r>
              <a:rPr lang="en-GB" dirty="0"/>
              <a:t>some</a:t>
            </a:r>
            <a:r>
              <a:rPr dirty="0"/>
              <a:t> skepticism from the interventional radiology community in </a:t>
            </a:r>
            <a:r>
              <a:rPr lang="en-GB" dirty="0"/>
              <a:t>regard</a:t>
            </a:r>
            <a:r>
              <a:rPr dirty="0"/>
              <a:t> to both the clinical benefit and cost effectiveness of these procedures.</a:t>
            </a:r>
          </a:p>
          <a:p>
            <a:pPr marL="200025" indent="-200025" algn="l">
              <a:buSzPct val="100000"/>
              <a:buChar char="•"/>
              <a:defRPr sz="2000"/>
            </a:pPr>
            <a:r>
              <a:rPr lang="en-GB" dirty="0"/>
              <a:t>High quality evidence</a:t>
            </a:r>
            <a:r>
              <a:rPr dirty="0"/>
              <a:t> (e.g. RCTs) needed to evaluate</a:t>
            </a:r>
            <a:r>
              <a:rPr lang="en-GB" dirty="0"/>
              <a:t> </a:t>
            </a:r>
            <a:r>
              <a:rPr dirty="0"/>
              <a:t>clinical outcomes </a:t>
            </a:r>
            <a:r>
              <a:rPr lang="en-GB" dirty="0"/>
              <a:t>and cost effectiveness</a:t>
            </a:r>
            <a:r>
              <a:rPr dirty="0"/>
              <a:t>.</a:t>
            </a:r>
          </a:p>
          <a:p>
            <a:pPr marL="200025" indent="-200025" algn="l">
              <a:buSzPct val="100000"/>
              <a:buChar char="•"/>
              <a:defRPr sz="2000"/>
            </a:pPr>
            <a:r>
              <a:rPr dirty="0"/>
              <a:t>BSIR in collaboration with other relevant societies is well positioned to inform national guidelines as to the appropriate use of catheter directed therapies in acute PE .</a:t>
            </a:r>
          </a:p>
        </p:txBody>
      </p:sp>
      <p:sp>
        <p:nvSpPr>
          <p:cNvPr id="220" name="Slide Number Placeholder 10"/>
          <p:cNvSpPr txBox="1">
            <a:spLocks noGrp="1"/>
          </p:cNvSpPr>
          <p:nvPr>
            <p:ph type="sldNum" sz="quarter" idx="2"/>
          </p:nvPr>
        </p:nvSpPr>
        <p:spPr>
          <a:xfrm>
            <a:off x="11621752" y="6274140"/>
            <a:ext cx="262419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Footer Placeholder 5"/>
          <p:cNvSpPr txBox="1"/>
          <p:nvPr/>
        </p:nvSpPr>
        <p:spPr>
          <a:xfrm>
            <a:off x="382125" y="6285229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r>
              <a:t>BSIR 2023</a:t>
            </a:r>
          </a:p>
        </p:txBody>
      </p:sp>
      <p:sp>
        <p:nvSpPr>
          <p:cNvPr id="223" name="Title 1"/>
          <p:cNvSpPr txBox="1">
            <a:spLocks noGrp="1"/>
          </p:cNvSpPr>
          <p:nvPr>
            <p:ph type="title"/>
          </p:nvPr>
        </p:nvSpPr>
        <p:spPr>
          <a:xfrm>
            <a:off x="756988" y="856362"/>
            <a:ext cx="3767258" cy="1358679"/>
          </a:xfrm>
          <a:prstGeom prst="rect">
            <a:avLst/>
          </a:prstGeom>
        </p:spPr>
        <p:txBody>
          <a:bodyPr/>
          <a:lstStyle/>
          <a:p>
            <a:r>
              <a:t>References</a:t>
            </a:r>
          </a:p>
        </p:txBody>
      </p:sp>
      <p:sp>
        <p:nvSpPr>
          <p:cNvPr id="224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374391" y="2334920"/>
            <a:ext cx="11375199" cy="3887221"/>
          </a:xfrm>
          <a:prstGeom prst="rect">
            <a:avLst/>
          </a:prstGeom>
          <a:solidFill>
            <a:schemeClr val="tx1"/>
          </a:solidFill>
        </p:spPr>
        <p:txBody>
          <a:bodyPr lIns="45719" tIns="45720" rIns="45719" bIns="45720" anchor="t">
            <a:noAutofit/>
          </a:bodyPr>
          <a:lstStyle/>
          <a:p>
            <a:pPr marL="342900" indent="-342900" defTabSz="220472">
              <a:lnSpc>
                <a:spcPct val="150000"/>
              </a:lnSpc>
              <a:spcBef>
                <a:spcPts val="0"/>
              </a:spcBef>
              <a:buAutoNum type="arabicParenR"/>
              <a:defRPr sz="99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0" dirty="0"/>
              <a:t>Pulido T, Aranda A, Zevallos MA, Bautista E, Martínez-Guerra ML, Santos LE, Sandoval J. Pulmonary embolism as a cause of death in patients with heart disease: an autopsy study. Chest. 2006 May;129(5):1282-7. </a:t>
            </a:r>
            <a:r>
              <a:rPr sz="1400" err="1"/>
              <a:t>doi</a:t>
            </a:r>
            <a:r>
              <a:rPr sz="1400" dirty="0"/>
              <a:t>: 10.1378/chest.129.5.1282. PMID: 16685020.</a:t>
            </a:r>
            <a:endParaRPr lang="en-US" sz="1400"/>
          </a:p>
          <a:p>
            <a:pPr marL="342900" indent="-342900" defTabSz="220472">
              <a:lnSpc>
                <a:spcPct val="150000"/>
              </a:lnSpc>
              <a:spcBef>
                <a:spcPts val="0"/>
              </a:spcBef>
              <a:buAutoNum type="arabicParenR"/>
              <a:defRPr sz="99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0" dirty="0"/>
              <a:t>Kearon C, Akl EA, Ornelas J, </a:t>
            </a:r>
            <a:r>
              <a:rPr sz="1400" err="1"/>
              <a:t>Blaivas</a:t>
            </a:r>
            <a:r>
              <a:rPr sz="1400" dirty="0"/>
              <a:t> A, Jimenez D, </a:t>
            </a:r>
            <a:r>
              <a:rPr sz="1400" err="1"/>
              <a:t>Bounameaux</a:t>
            </a:r>
            <a:r>
              <a:rPr sz="1400" dirty="0"/>
              <a:t> H, et al. Antithrombotic therapy for VTE disease: CHEST guideline and expert panel report. Chest [Internet]. American College of Chest Physicians; 2016 [cited 2020 Sep 7];149:315–52. Available from:</a:t>
            </a:r>
          </a:p>
          <a:p>
            <a:pPr marL="342900" indent="-342900" defTabSz="220472">
              <a:lnSpc>
                <a:spcPct val="150000"/>
              </a:lnSpc>
              <a:spcBef>
                <a:spcPts val="0"/>
              </a:spcBef>
              <a:buAutoNum type="arabicParenR"/>
              <a:defRPr sz="99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0" dirty="0"/>
              <a:t>Lee T,  Itagaki S, Chiang YP, et al. Survival and recurrence after acute pulmonary embolism treated with pulmonary embolectomy or thrombolysis in New York State, 1999 to 2013. J </a:t>
            </a:r>
            <a:r>
              <a:rPr sz="1400" err="1"/>
              <a:t>Thorac</a:t>
            </a:r>
            <a:r>
              <a:rPr sz="1400" dirty="0"/>
              <a:t> Cardiovasc Surg 2018; </a:t>
            </a:r>
            <a:r>
              <a:rPr sz="1400" b="1" dirty="0"/>
              <a:t>155</a:t>
            </a:r>
            <a:r>
              <a:rPr sz="1400" dirty="0"/>
              <a:t>: 1084–1090.e12</a:t>
            </a:r>
          </a:p>
          <a:p>
            <a:pPr marL="342900" indent="-342900" defTabSz="220472">
              <a:lnSpc>
                <a:spcPct val="150000"/>
              </a:lnSpc>
              <a:spcBef>
                <a:spcPts val="0"/>
              </a:spcBef>
              <a:buAutoNum type="arabicParenR"/>
              <a:defRPr sz="99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0" dirty="0"/>
              <a:t>Naidu, S., </a:t>
            </a:r>
            <a:r>
              <a:rPr sz="1400" err="1"/>
              <a:t>Knuttinen</a:t>
            </a:r>
            <a:r>
              <a:rPr sz="1400" dirty="0"/>
              <a:t>, M., Kriegshauser, J., Eversman, W., &amp; </a:t>
            </a:r>
            <a:r>
              <a:rPr sz="1400" err="1"/>
              <a:t>Oklu</a:t>
            </a:r>
            <a:r>
              <a:rPr sz="1400" dirty="0"/>
              <a:t>, R. 2017 Sep 28. Rationale for catheter directed therapy in pulmonary embolism. Cardiovascular Diagnosis and Therapy. [Online] 7:3</a:t>
            </a:r>
          </a:p>
          <a:p>
            <a:pPr marL="342900" indent="-342900" defTabSz="220472">
              <a:lnSpc>
                <a:spcPct val="150000"/>
              </a:lnSpc>
              <a:spcBef>
                <a:spcPts val="0"/>
              </a:spcBef>
              <a:buAutoNum type="arabicParenR"/>
              <a:defRPr sz="99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0" err="1"/>
              <a:t>Nosher</a:t>
            </a:r>
            <a:r>
              <a:rPr sz="1400" dirty="0"/>
              <a:t> JL, Patel A, Jagpal S, Gribbin C, Gendel V. Endovascular treatment of pulmonary embolism: Selective review of available techniques. World J </a:t>
            </a:r>
            <a:r>
              <a:rPr sz="1400" err="1"/>
              <a:t>Radiol</a:t>
            </a:r>
            <a:r>
              <a:rPr sz="1400" dirty="0"/>
              <a:t>. 2017 Dec 28;9(12):426-437. </a:t>
            </a:r>
            <a:r>
              <a:rPr sz="1400" err="1"/>
              <a:t>doi</a:t>
            </a:r>
            <a:r>
              <a:rPr sz="1400" dirty="0"/>
              <a:t>: 10.4329/wjr.v9.i12.426. PMID: 29354208; PMCID: PMC5746646.</a:t>
            </a:r>
          </a:p>
        </p:txBody>
      </p:sp>
      <p:sp>
        <p:nvSpPr>
          <p:cNvPr id="225" name="Slide Number Placeholder 6"/>
          <p:cNvSpPr txBox="1">
            <a:spLocks noGrp="1"/>
          </p:cNvSpPr>
          <p:nvPr>
            <p:ph type="sldNum" sz="quarter" idx="2"/>
          </p:nvPr>
        </p:nvSpPr>
        <p:spPr>
          <a:xfrm>
            <a:off x="11610515" y="6274140"/>
            <a:ext cx="27365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Footer Placeholder 16"/>
          <p:cNvSpPr txBox="1"/>
          <p:nvPr/>
        </p:nvSpPr>
        <p:spPr>
          <a:xfrm>
            <a:off x="382125" y="6285229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r>
              <a:t>BSIR 2023</a:t>
            </a:r>
          </a:p>
        </p:txBody>
      </p:sp>
      <p:sp>
        <p:nvSpPr>
          <p:cNvPr id="15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Disclosures</a:t>
            </a:r>
          </a:p>
        </p:txBody>
      </p:sp>
      <p:sp>
        <p:nvSpPr>
          <p:cNvPr id="155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1011770" y="2509599"/>
            <a:ext cx="6902520" cy="335016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Clr>
                <a:schemeClr val="accent6"/>
              </a:buClr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t>The authors declare no conflict of interest.</a:t>
            </a:r>
          </a:p>
        </p:txBody>
      </p:sp>
      <p:sp>
        <p:nvSpPr>
          <p:cNvPr id="156" name="Slide Number Placeholder 17"/>
          <p:cNvSpPr txBox="1">
            <a:spLocks noGrp="1"/>
          </p:cNvSpPr>
          <p:nvPr>
            <p:ph type="sldNum" sz="quarter" idx="2"/>
          </p:nvPr>
        </p:nvSpPr>
        <p:spPr>
          <a:xfrm>
            <a:off x="11695273" y="6274140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Footer Placeholder 16"/>
          <p:cNvSpPr txBox="1"/>
          <p:nvPr/>
        </p:nvSpPr>
        <p:spPr>
          <a:xfrm>
            <a:off x="382125" y="6285229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r>
              <a:t>BSIR 2023</a:t>
            </a:r>
          </a:p>
        </p:txBody>
      </p:sp>
      <p:sp>
        <p:nvSpPr>
          <p:cNvPr id="15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Introduction</a:t>
            </a:r>
          </a:p>
        </p:txBody>
      </p:sp>
      <p:sp>
        <p:nvSpPr>
          <p:cNvPr id="160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10890" y="2388930"/>
            <a:ext cx="8928412" cy="3724359"/>
          </a:xfrm>
          <a:prstGeom prst="rect">
            <a:avLst/>
          </a:prstGeom>
        </p:spPr>
        <p:txBody>
          <a:bodyPr/>
          <a:lstStyle/>
          <a:p>
            <a:pPr marL="237172" indent="-237172" defTabSz="758951">
              <a:lnSpc>
                <a:spcPct val="150000"/>
              </a:lnSpc>
              <a:spcBef>
                <a:spcPts val="800"/>
              </a:spcBef>
              <a:buClr>
                <a:schemeClr val="accent6"/>
              </a:buClr>
              <a:buSzPct val="100000"/>
              <a:buFont typeface="Arial"/>
              <a:buChar char="•"/>
              <a:defRPr sz="166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t>Acute pulmonary embolism (PE) is significant cause of morbidity and mortality in hospitalized patients [1]. </a:t>
            </a:r>
          </a:p>
          <a:p>
            <a:pPr marL="237172" indent="-237172" defTabSz="758951">
              <a:lnSpc>
                <a:spcPct val="150000"/>
              </a:lnSpc>
              <a:spcBef>
                <a:spcPts val="800"/>
              </a:spcBef>
              <a:buClr>
                <a:schemeClr val="accent6"/>
              </a:buClr>
              <a:buSzPct val="100000"/>
              <a:buFont typeface="Arial"/>
              <a:buChar char="•"/>
              <a:defRPr sz="166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t>Current standard treatments are anticoagulation and systemic thrombolysis for sub-massive and massive PE [2]. Open surgical treatments have generally poor outcomes [3]. </a:t>
            </a:r>
          </a:p>
          <a:p>
            <a:pPr marL="237172" indent="-237172" defTabSz="758951">
              <a:lnSpc>
                <a:spcPct val="150000"/>
              </a:lnSpc>
              <a:spcBef>
                <a:spcPts val="800"/>
              </a:spcBef>
              <a:buClr>
                <a:schemeClr val="accent6"/>
              </a:buClr>
              <a:buSzPct val="100000"/>
              <a:buFont typeface="Arial"/>
              <a:buChar char="•"/>
              <a:defRPr sz="166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t>Increasing role of endovascular techniques which aim to reduce clot burden [4, 5]:</a:t>
            </a:r>
          </a:p>
          <a:p>
            <a:pPr marL="1375600" lvl="3" indent="-237172" defTabSz="758951">
              <a:lnSpc>
                <a:spcPct val="90000"/>
              </a:lnSpc>
              <a:spcBef>
                <a:spcPts val="400"/>
              </a:spcBef>
              <a:buClr>
                <a:schemeClr val="accent6"/>
              </a:buClr>
              <a:buFont typeface="Arial"/>
              <a:defRPr sz="1660">
                <a:solidFill>
                  <a:srgbClr val="ABF3FB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t>Catheter mediated thrombus fragmentation</a:t>
            </a:r>
            <a:endParaRPr>
              <a:solidFill>
                <a:srgbClr val="FFFFFF"/>
              </a:solidFill>
            </a:endParaRPr>
          </a:p>
          <a:p>
            <a:pPr marL="1375600" lvl="3" indent="-237172" defTabSz="758951">
              <a:lnSpc>
                <a:spcPct val="90000"/>
              </a:lnSpc>
              <a:spcBef>
                <a:spcPts val="400"/>
              </a:spcBef>
              <a:buClr>
                <a:schemeClr val="accent6"/>
              </a:buClr>
              <a:buFont typeface="Arial"/>
              <a:defRPr sz="1660">
                <a:solidFill>
                  <a:srgbClr val="ABF3FB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t>Catheter mediated thrombus aspiration</a:t>
            </a:r>
            <a:endParaRPr>
              <a:solidFill>
                <a:srgbClr val="FFFFFF"/>
              </a:solidFill>
            </a:endParaRPr>
          </a:p>
          <a:p>
            <a:pPr marL="1375600" lvl="3" indent="-237172" defTabSz="758951">
              <a:lnSpc>
                <a:spcPct val="90000"/>
              </a:lnSpc>
              <a:spcBef>
                <a:spcPts val="400"/>
              </a:spcBef>
              <a:buClr>
                <a:schemeClr val="accent6"/>
              </a:buClr>
              <a:buFont typeface="Arial"/>
              <a:defRPr sz="1660">
                <a:solidFill>
                  <a:srgbClr val="ABF3FB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t>Rheolytic thrombectomy</a:t>
            </a:r>
            <a:endParaRPr>
              <a:solidFill>
                <a:srgbClr val="FFFFFF"/>
              </a:solidFill>
            </a:endParaRPr>
          </a:p>
          <a:p>
            <a:pPr marL="1375600" lvl="3" indent="-237172" defTabSz="758951">
              <a:lnSpc>
                <a:spcPct val="90000"/>
              </a:lnSpc>
              <a:spcBef>
                <a:spcPts val="400"/>
              </a:spcBef>
              <a:buClr>
                <a:schemeClr val="accent6"/>
              </a:buClr>
              <a:buFont typeface="Arial"/>
              <a:defRPr sz="1660">
                <a:solidFill>
                  <a:srgbClr val="ABF3FB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t>Catheter directed thrombolytic infusion</a:t>
            </a:r>
            <a:endParaRPr>
              <a:solidFill>
                <a:srgbClr val="FFFFFF"/>
              </a:solidFill>
            </a:endParaRPr>
          </a:p>
          <a:p>
            <a:pPr marL="1375600" lvl="3" indent="-237172" defTabSz="758951">
              <a:lnSpc>
                <a:spcPct val="90000"/>
              </a:lnSpc>
              <a:spcBef>
                <a:spcPts val="400"/>
              </a:spcBef>
              <a:buClr>
                <a:schemeClr val="accent6"/>
              </a:buClr>
              <a:buFont typeface="Arial"/>
              <a:defRPr sz="1660">
                <a:solidFill>
                  <a:srgbClr val="ABF3FB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t>Ultrasound assisted thrombolytic infusion</a:t>
            </a:r>
          </a:p>
        </p:txBody>
      </p:sp>
      <p:sp>
        <p:nvSpPr>
          <p:cNvPr id="161" name="Slide Number Placeholder 17"/>
          <p:cNvSpPr txBox="1">
            <a:spLocks noGrp="1"/>
          </p:cNvSpPr>
          <p:nvPr>
            <p:ph type="sldNum" sz="quarter" idx="2"/>
          </p:nvPr>
        </p:nvSpPr>
        <p:spPr>
          <a:xfrm>
            <a:off x="11695273" y="6274140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Footer Placeholder 16"/>
          <p:cNvSpPr txBox="1"/>
          <p:nvPr/>
        </p:nvSpPr>
        <p:spPr>
          <a:xfrm>
            <a:off x="382125" y="6285229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r>
              <a:t>BSIR 2023</a:t>
            </a:r>
          </a:p>
        </p:txBody>
      </p:sp>
      <p:sp>
        <p:nvSpPr>
          <p:cNvPr id="16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Purpose</a:t>
            </a:r>
          </a:p>
        </p:txBody>
      </p:sp>
      <p:sp>
        <p:nvSpPr>
          <p:cNvPr id="167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1011770" y="2745127"/>
            <a:ext cx="6902520" cy="3114642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Clr>
                <a:schemeClr val="accent6"/>
              </a:buClr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t>To evaluate practice patterns in the UK and preparedness for endovascular therapy of patients with acute PE with high risk (massive) and intermediate high-risk features. </a:t>
            </a:r>
          </a:p>
        </p:txBody>
      </p:sp>
      <p:sp>
        <p:nvSpPr>
          <p:cNvPr id="168" name="Slide Number Placeholder 17"/>
          <p:cNvSpPr txBox="1">
            <a:spLocks noGrp="1"/>
          </p:cNvSpPr>
          <p:nvPr>
            <p:ph type="sldNum" sz="quarter" idx="2"/>
          </p:nvPr>
        </p:nvSpPr>
        <p:spPr>
          <a:xfrm>
            <a:off x="11695273" y="6274140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ooter Placeholder 16"/>
          <p:cNvSpPr txBox="1"/>
          <p:nvPr/>
        </p:nvSpPr>
        <p:spPr>
          <a:xfrm>
            <a:off x="382125" y="6285229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r>
              <a:t>BSIR 2023</a:t>
            </a:r>
          </a:p>
        </p:txBody>
      </p:sp>
      <p:sp>
        <p:nvSpPr>
          <p:cNvPr id="17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Methods and Materials</a:t>
            </a:r>
          </a:p>
        </p:txBody>
      </p:sp>
      <p:sp>
        <p:nvSpPr>
          <p:cNvPr id="172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1011770" y="2732427"/>
            <a:ext cx="6902520" cy="3114642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50000"/>
              </a:lnSpc>
              <a:buClr>
                <a:schemeClr val="accent6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t>Electronic survey created using Survey Monkey,  approved by the BSIR Audit and Registry Committee.</a:t>
            </a:r>
            <a:endParaRPr sz="1600"/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t>Survey was distributed to members of the BSIR by email during April 2023 and remained open for 4 weeks. </a:t>
            </a:r>
            <a:endParaRPr sz="1600"/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t>Data were analyzed using Microsoft Excel 365.</a:t>
            </a:r>
          </a:p>
        </p:txBody>
      </p:sp>
      <p:sp>
        <p:nvSpPr>
          <p:cNvPr id="173" name="Slide Number Placeholder 17"/>
          <p:cNvSpPr txBox="1">
            <a:spLocks noGrp="1"/>
          </p:cNvSpPr>
          <p:nvPr>
            <p:ph type="sldNum" sz="quarter" idx="2"/>
          </p:nvPr>
        </p:nvSpPr>
        <p:spPr>
          <a:xfrm>
            <a:off x="11695273" y="6274140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Footer Placeholder 16"/>
          <p:cNvSpPr txBox="1"/>
          <p:nvPr/>
        </p:nvSpPr>
        <p:spPr>
          <a:xfrm>
            <a:off x="382125" y="6285229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r>
              <a:t>BSIR 2023</a:t>
            </a:r>
          </a:p>
        </p:txBody>
      </p:sp>
      <p:sp>
        <p:nvSpPr>
          <p:cNvPr id="17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Methods and Materials</a:t>
            </a:r>
          </a:p>
        </p:txBody>
      </p:sp>
      <p:sp>
        <p:nvSpPr>
          <p:cNvPr id="177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505629" y="2533767"/>
            <a:ext cx="7408661" cy="359012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197167" indent="-197167" defTabSz="630936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SzPct val="100000"/>
              <a:buFont typeface="Arial"/>
              <a:buChar char="•"/>
              <a:defRPr sz="138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600"/>
              <a:t>A total of 22 questions were included in the survey.</a:t>
            </a:r>
            <a:endParaRPr sz="1400"/>
          </a:p>
          <a:p>
            <a:pPr marL="197167" indent="-197167" defTabSz="630936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SzPct val="100000"/>
              <a:buFont typeface="Arial"/>
              <a:buChar char="•"/>
              <a:defRPr sz="138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600"/>
              <a:t>Data gathered on:</a:t>
            </a:r>
          </a:p>
          <a:p>
            <a:pPr marL="512635" lvl="1" indent="-197167" defTabSz="630936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Arial"/>
              <a:defRPr sz="138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600"/>
              <a:t>Geographical spread of respondents</a:t>
            </a:r>
          </a:p>
          <a:p>
            <a:pPr marL="512635" lvl="1" indent="-197167" defTabSz="630936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Arial"/>
              <a:defRPr sz="138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600"/>
              <a:t>Type of hospital settings</a:t>
            </a:r>
          </a:p>
          <a:p>
            <a:pPr marL="512635" lvl="1" indent="-197167" defTabSz="630936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Arial"/>
              <a:defRPr sz="138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600"/>
              <a:t>Availability of catheter directed therapies for PE</a:t>
            </a:r>
          </a:p>
          <a:p>
            <a:pPr marL="512635" lvl="1" indent="-197167" defTabSz="630936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Arial"/>
              <a:defRPr sz="138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600"/>
              <a:t>Service design including PE response teams (PERT)</a:t>
            </a:r>
          </a:p>
          <a:p>
            <a:pPr marL="512635" lvl="1" indent="-197167" defTabSz="630936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Arial"/>
              <a:defRPr sz="138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600"/>
              <a:t>Institutional treatment pathways</a:t>
            </a:r>
          </a:p>
          <a:p>
            <a:pPr marL="512635" lvl="1" indent="-197167" defTabSz="630936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Arial"/>
              <a:defRPr sz="138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600"/>
              <a:t>Key clinical decision-making factors </a:t>
            </a:r>
          </a:p>
          <a:p>
            <a:pPr marL="512635" lvl="1" indent="-197167" defTabSz="630936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Arial"/>
              <a:defRPr sz="138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600"/>
              <a:t>Barriers to uptake of CDTs.</a:t>
            </a:r>
          </a:p>
        </p:txBody>
      </p:sp>
      <p:sp>
        <p:nvSpPr>
          <p:cNvPr id="178" name="Slide Number Placeholder 17"/>
          <p:cNvSpPr txBox="1">
            <a:spLocks noGrp="1"/>
          </p:cNvSpPr>
          <p:nvPr>
            <p:ph type="sldNum" sz="quarter" idx="2"/>
          </p:nvPr>
        </p:nvSpPr>
        <p:spPr>
          <a:xfrm>
            <a:off x="11695273" y="6274140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Footer Placeholder 9"/>
          <p:cNvSpPr txBox="1"/>
          <p:nvPr/>
        </p:nvSpPr>
        <p:spPr>
          <a:xfrm>
            <a:off x="382125" y="6285229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r>
              <a:t>BSIR 2023</a:t>
            </a:r>
          </a:p>
        </p:txBody>
      </p:sp>
      <p:sp>
        <p:nvSpPr>
          <p:cNvPr id="181" name="Title 1"/>
          <p:cNvSpPr txBox="1"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Results</a:t>
            </a:r>
          </a:p>
        </p:txBody>
      </p:sp>
      <p:sp>
        <p:nvSpPr>
          <p:cNvPr id="182" name="Text Placeholder 27"/>
          <p:cNvSpPr>
            <a:spLocks noGrp="1"/>
          </p:cNvSpPr>
          <p:nvPr>
            <p:ph type="body" idx="21"/>
          </p:nvPr>
        </p:nvSpPr>
        <p:spPr>
          <a:xfrm>
            <a:off x="967965" y="2023708"/>
            <a:ext cx="2851680" cy="359347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>
              <a:defRPr sz="2600"/>
            </a:pPr>
            <a:r>
              <a:t>Total responses</a:t>
            </a:r>
          </a:p>
          <a:p>
            <a:pPr algn="ctr">
              <a:defRPr sz="2600"/>
            </a:pPr>
            <a:r>
              <a:t> </a:t>
            </a:r>
            <a:r>
              <a:rPr b="1"/>
              <a:t>58</a:t>
            </a:r>
          </a:p>
          <a:p>
            <a:pPr algn="ctr">
              <a:defRPr sz="2600"/>
            </a:pPr>
            <a:endParaRPr b="1"/>
          </a:p>
          <a:p>
            <a:pPr algn="ctr">
              <a:defRPr sz="2600"/>
            </a:pPr>
            <a:endParaRPr b="1"/>
          </a:p>
          <a:p>
            <a:pPr algn="ctr">
              <a:defRPr sz="2600"/>
            </a:pPr>
            <a:r>
              <a:t>Institutions</a:t>
            </a:r>
          </a:p>
          <a:p>
            <a:pPr algn="ctr">
              <a:defRPr sz="2600" b="1"/>
            </a:pPr>
            <a:r>
              <a:t>44</a:t>
            </a:r>
          </a:p>
        </p:txBody>
      </p:sp>
      <p:sp>
        <p:nvSpPr>
          <p:cNvPr id="183" name="Text Placeholder 29"/>
          <p:cNvSpPr>
            <a:spLocks noGrp="1"/>
          </p:cNvSpPr>
          <p:nvPr>
            <p:ph type="body" idx="22"/>
          </p:nvPr>
        </p:nvSpPr>
        <p:spPr>
          <a:xfrm>
            <a:off x="4076222" y="1755375"/>
            <a:ext cx="4115686" cy="484662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ctr">
            <a:normAutofit/>
          </a:bodyPr>
          <a:lstStyle/>
          <a:p>
            <a:pPr algn="ctr">
              <a:defRPr sz="2400"/>
            </a:pPr>
            <a:r>
              <a:rPr dirty="0"/>
              <a:t>University / Teaching hospital / Tertiary referral </a:t>
            </a:r>
            <a:r>
              <a:rPr lang="en-GB" dirty="0"/>
              <a:t>centre</a:t>
            </a:r>
            <a:endParaRPr lang="en-US" dirty="0" err="1"/>
          </a:p>
          <a:p>
            <a:pPr algn="ctr">
              <a:defRPr sz="2400" b="1"/>
            </a:pPr>
            <a:r>
              <a:rPr dirty="0"/>
              <a:t>59%</a:t>
            </a:r>
          </a:p>
          <a:p>
            <a:pPr algn="ctr">
              <a:defRPr sz="2400"/>
            </a:pPr>
            <a:endParaRPr/>
          </a:p>
          <a:p>
            <a:pPr algn="ctr">
              <a:defRPr sz="2400"/>
            </a:pPr>
            <a:endParaRPr/>
          </a:p>
          <a:p>
            <a:pPr algn="ctr">
              <a:defRPr sz="2400"/>
            </a:pPr>
            <a:r>
              <a:rPr dirty="0"/>
              <a:t>Local general hospital / DGH / Secondary</a:t>
            </a:r>
          </a:p>
          <a:p>
            <a:pPr algn="ctr">
              <a:defRPr sz="2400" b="1"/>
            </a:pPr>
            <a:r>
              <a:rPr dirty="0"/>
              <a:t>41%</a:t>
            </a:r>
          </a:p>
        </p:txBody>
      </p:sp>
      <p:sp>
        <p:nvSpPr>
          <p:cNvPr id="184" name="Text Placeholder 31"/>
          <p:cNvSpPr>
            <a:spLocks noGrp="1"/>
          </p:cNvSpPr>
          <p:nvPr>
            <p:ph type="body" idx="23"/>
          </p:nvPr>
        </p:nvSpPr>
        <p:spPr>
          <a:xfrm>
            <a:off x="8143744" y="1884269"/>
            <a:ext cx="3369397" cy="403355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defTabSz="685800">
              <a:spcBef>
                <a:spcPts val="700"/>
              </a:spcBef>
              <a:defRPr sz="2250"/>
            </a:pPr>
            <a:endParaRPr/>
          </a:p>
          <a:p>
            <a:pPr algn="ctr" defTabSz="685800">
              <a:spcBef>
                <a:spcPts val="700"/>
              </a:spcBef>
              <a:defRPr sz="2250"/>
            </a:pPr>
            <a:r>
              <a:t>Consultant</a:t>
            </a:r>
          </a:p>
          <a:p>
            <a:pPr algn="ctr" defTabSz="685800">
              <a:spcBef>
                <a:spcPts val="700"/>
              </a:spcBef>
              <a:defRPr sz="2250" b="1"/>
            </a:pPr>
            <a:r>
              <a:t>88%</a:t>
            </a:r>
          </a:p>
          <a:p>
            <a:pPr algn="ctr" defTabSz="685800">
              <a:spcBef>
                <a:spcPts val="700"/>
              </a:spcBef>
              <a:defRPr sz="2250"/>
            </a:pPr>
            <a:endParaRPr/>
          </a:p>
          <a:p>
            <a:pPr algn="ctr" defTabSz="685800">
              <a:spcBef>
                <a:spcPts val="700"/>
              </a:spcBef>
              <a:defRPr sz="2250"/>
            </a:pPr>
            <a:r>
              <a:t>Fellow</a:t>
            </a:r>
          </a:p>
          <a:p>
            <a:pPr algn="ctr" defTabSz="685800">
              <a:spcBef>
                <a:spcPts val="700"/>
              </a:spcBef>
              <a:defRPr sz="2250" b="1"/>
            </a:pPr>
            <a:r>
              <a:t>3%</a:t>
            </a:r>
          </a:p>
          <a:p>
            <a:pPr algn="ctr" defTabSz="685800">
              <a:spcBef>
                <a:spcPts val="700"/>
              </a:spcBef>
              <a:defRPr sz="2250"/>
            </a:pPr>
            <a:endParaRPr/>
          </a:p>
          <a:p>
            <a:pPr algn="ctr" defTabSz="685800">
              <a:spcBef>
                <a:spcPts val="700"/>
              </a:spcBef>
              <a:defRPr sz="2250"/>
            </a:pPr>
            <a:r>
              <a:t>Trainee</a:t>
            </a:r>
          </a:p>
          <a:p>
            <a:pPr algn="ctr" defTabSz="685800">
              <a:spcBef>
                <a:spcPts val="700"/>
              </a:spcBef>
              <a:defRPr sz="2250" b="1"/>
            </a:pPr>
            <a:r>
              <a:t>9%</a:t>
            </a:r>
          </a:p>
        </p:txBody>
      </p:sp>
      <p:sp>
        <p:nvSpPr>
          <p:cNvPr id="185" name="Slide Number Placeholder 10"/>
          <p:cNvSpPr txBox="1">
            <a:spLocks noGrp="1"/>
          </p:cNvSpPr>
          <p:nvPr>
            <p:ph type="sldNum" sz="quarter" idx="2"/>
          </p:nvPr>
        </p:nvSpPr>
        <p:spPr>
          <a:xfrm>
            <a:off x="11695273" y="6274140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Footer Placeholder 9"/>
          <p:cNvSpPr txBox="1"/>
          <p:nvPr/>
        </p:nvSpPr>
        <p:spPr>
          <a:xfrm>
            <a:off x="775825" y="6285229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r>
              <a:t>BSIR 2023</a:t>
            </a:r>
          </a:p>
        </p:txBody>
      </p:sp>
      <p:sp>
        <p:nvSpPr>
          <p:cNvPr id="188" name="Title 1"/>
          <p:cNvSpPr txBox="1"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Results</a:t>
            </a:r>
          </a:p>
        </p:txBody>
      </p:sp>
      <p:sp>
        <p:nvSpPr>
          <p:cNvPr id="189" name="Slide Number Placeholder 10"/>
          <p:cNvSpPr txBox="1">
            <a:spLocks noGrp="1"/>
          </p:cNvSpPr>
          <p:nvPr>
            <p:ph type="sldNum" sz="quarter" idx="2"/>
          </p:nvPr>
        </p:nvSpPr>
        <p:spPr>
          <a:xfrm>
            <a:off x="11695273" y="6274140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90" name="Text Placeholder 4"/>
          <p:cNvSpPr txBox="1">
            <a:spLocks noGrp="1"/>
          </p:cNvSpPr>
          <p:nvPr>
            <p:ph type="body" sz="quarter" idx="1"/>
          </p:nvPr>
        </p:nvSpPr>
        <p:spPr>
          <a:xfrm>
            <a:off x="7486419" y="3030122"/>
            <a:ext cx="3413788" cy="100249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  <a:defRPr sz="2000">
                <a:solidFill>
                  <a:schemeClr val="accent3"/>
                </a:solidFill>
                <a:latin typeface="Biome"/>
                <a:ea typeface="Biome"/>
                <a:cs typeface="Biome"/>
                <a:sym typeface="Biome"/>
              </a:defRPr>
            </a:pPr>
            <a:r>
              <a:t>North-East &amp; Yorkshire</a:t>
            </a:r>
          </a:p>
          <a:p>
            <a:pPr>
              <a:lnSpc>
                <a:spcPct val="90000"/>
              </a:lnSpc>
              <a:defRPr sz="2000">
                <a:solidFill>
                  <a:schemeClr val="accent3"/>
                </a:solidFill>
                <a:latin typeface="Biome"/>
                <a:ea typeface="Biome"/>
                <a:cs typeface="Biome"/>
                <a:sym typeface="Biome"/>
              </a:defRPr>
            </a:pPr>
            <a:r>
              <a:t>9%</a:t>
            </a:r>
          </a:p>
        </p:txBody>
      </p:sp>
      <p:sp>
        <p:nvSpPr>
          <p:cNvPr id="191" name="Text Placeholder 6"/>
          <p:cNvSpPr>
            <a:spLocks noGrp="1"/>
          </p:cNvSpPr>
          <p:nvPr>
            <p:ph type="body" idx="22"/>
          </p:nvPr>
        </p:nvSpPr>
        <p:spPr>
          <a:xfrm>
            <a:off x="3809963" y="5549431"/>
            <a:ext cx="2229420" cy="93060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>
              <a:defRPr sz="2000"/>
            </a:pPr>
            <a:r>
              <a:t>Midlands</a:t>
            </a:r>
          </a:p>
          <a:p>
            <a:pPr algn="ctr">
              <a:defRPr sz="2000"/>
            </a:pPr>
            <a:r>
              <a:t>24%</a:t>
            </a:r>
          </a:p>
        </p:txBody>
      </p:sp>
      <p:sp>
        <p:nvSpPr>
          <p:cNvPr id="192" name="Text Placeholder 8"/>
          <p:cNvSpPr>
            <a:spLocks noGrp="1"/>
          </p:cNvSpPr>
          <p:nvPr>
            <p:ph type="body" idx="23"/>
          </p:nvPr>
        </p:nvSpPr>
        <p:spPr>
          <a:xfrm>
            <a:off x="8332175" y="4510990"/>
            <a:ext cx="2572761" cy="75807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defTabSz="886968">
              <a:spcBef>
                <a:spcPts val="900"/>
              </a:spcBef>
              <a:defRPr sz="1940"/>
            </a:pPr>
            <a:r>
              <a:t>London</a:t>
            </a:r>
          </a:p>
          <a:p>
            <a:pPr algn="ctr" defTabSz="886968">
              <a:spcBef>
                <a:spcPts val="900"/>
              </a:spcBef>
              <a:defRPr sz="1940"/>
            </a:pPr>
            <a:r>
              <a:t>17%</a:t>
            </a:r>
          </a:p>
        </p:txBody>
      </p:sp>
      <p:sp>
        <p:nvSpPr>
          <p:cNvPr id="193" name="Text Placeholder 4"/>
          <p:cNvSpPr txBox="1"/>
          <p:nvPr/>
        </p:nvSpPr>
        <p:spPr>
          <a:xfrm>
            <a:off x="2336161" y="3076515"/>
            <a:ext cx="3049178" cy="797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2000">
                <a:solidFill>
                  <a:schemeClr val="accent3"/>
                </a:solidFill>
                <a:latin typeface="Biome"/>
                <a:ea typeface="Biome"/>
                <a:cs typeface="Biome"/>
                <a:sym typeface="Biome"/>
              </a:defRPr>
            </a:pPr>
            <a:r>
              <a:t>North-West England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2000">
                <a:solidFill>
                  <a:schemeClr val="accent3"/>
                </a:solidFill>
                <a:latin typeface="Biome"/>
                <a:ea typeface="Biome"/>
                <a:cs typeface="Biome"/>
                <a:sym typeface="Biome"/>
              </a:defRPr>
            </a:pPr>
            <a:r>
              <a:t>9%</a:t>
            </a:r>
          </a:p>
        </p:txBody>
      </p:sp>
      <p:sp>
        <p:nvSpPr>
          <p:cNvPr id="194" name="Text Placeholder 8"/>
          <p:cNvSpPr txBox="1"/>
          <p:nvPr/>
        </p:nvSpPr>
        <p:spPr>
          <a:xfrm>
            <a:off x="8530294" y="5477532"/>
            <a:ext cx="2898264" cy="797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2000">
                <a:solidFill>
                  <a:schemeClr val="accent3"/>
                </a:solidFill>
                <a:latin typeface="Biome"/>
                <a:ea typeface="Biome"/>
                <a:cs typeface="Biome"/>
                <a:sym typeface="Biome"/>
              </a:defRPr>
            </a:pPr>
            <a:r>
              <a:t>South-East England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2000">
                <a:solidFill>
                  <a:schemeClr val="accent3"/>
                </a:solidFill>
                <a:latin typeface="Biome"/>
                <a:ea typeface="Biome"/>
                <a:cs typeface="Biome"/>
                <a:sym typeface="Biome"/>
              </a:defRPr>
            </a:pPr>
            <a:r>
              <a:t>17%</a:t>
            </a:r>
          </a:p>
        </p:txBody>
      </p:sp>
      <p:sp>
        <p:nvSpPr>
          <p:cNvPr id="195" name="Text Placeholder 8"/>
          <p:cNvSpPr txBox="1"/>
          <p:nvPr/>
        </p:nvSpPr>
        <p:spPr>
          <a:xfrm>
            <a:off x="2348031" y="4277024"/>
            <a:ext cx="2466944" cy="797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2000">
                <a:solidFill>
                  <a:schemeClr val="accent3"/>
                </a:solidFill>
                <a:latin typeface="Biome"/>
                <a:ea typeface="Biome"/>
                <a:cs typeface="Biome"/>
                <a:sym typeface="Biome"/>
              </a:defRPr>
            </a:pPr>
            <a:r>
              <a:t>Wales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2000">
                <a:solidFill>
                  <a:schemeClr val="accent3"/>
                </a:solidFill>
                <a:latin typeface="Biome"/>
                <a:ea typeface="Biome"/>
                <a:cs typeface="Biome"/>
                <a:sym typeface="Biome"/>
              </a:defRPr>
            </a:pPr>
            <a:r>
              <a:t>2%</a:t>
            </a:r>
          </a:p>
        </p:txBody>
      </p:sp>
      <p:sp>
        <p:nvSpPr>
          <p:cNvPr id="196" name="Text Placeholder 4"/>
          <p:cNvSpPr txBox="1"/>
          <p:nvPr/>
        </p:nvSpPr>
        <p:spPr>
          <a:xfrm>
            <a:off x="4291479" y="2091665"/>
            <a:ext cx="1266387" cy="797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2000">
                <a:solidFill>
                  <a:schemeClr val="accent3"/>
                </a:solidFill>
                <a:latin typeface="Biome"/>
                <a:ea typeface="Biome"/>
                <a:cs typeface="Biome"/>
                <a:sym typeface="Biome"/>
              </a:defRPr>
            </a:pPr>
            <a:r>
              <a:t>Scotland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2000">
                <a:solidFill>
                  <a:schemeClr val="accent3"/>
                </a:solidFill>
                <a:latin typeface="Biome"/>
                <a:ea typeface="Biome"/>
                <a:cs typeface="Biome"/>
                <a:sym typeface="Biome"/>
              </a:defRPr>
            </a:pPr>
            <a:r>
              <a:t>7%</a:t>
            </a:r>
          </a:p>
        </p:txBody>
      </p:sp>
      <p:pic>
        <p:nvPicPr>
          <p:cNvPr id="197" name="Picture 25" descr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328" y="1471181"/>
            <a:ext cx="4497236" cy="5094581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Geographical distribution of responders of the survey"/>
          <p:cNvSpPr txBox="1"/>
          <p:nvPr/>
        </p:nvSpPr>
        <p:spPr>
          <a:xfrm>
            <a:off x="473504" y="1746991"/>
            <a:ext cx="3230583" cy="82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40000"/>
              </a:lnSpc>
              <a:spcBef>
                <a:spcPts val="1000"/>
              </a:spcBef>
              <a:defRPr sz="2000">
                <a:solidFill>
                  <a:srgbClr val="FFFFFF"/>
                </a:solidFill>
              </a:defRPr>
            </a:lvl1pPr>
          </a:lstStyle>
          <a:p>
            <a:r>
              <a:t>Geographical distribution of responders of the survey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word-cloud.jpeg" descr="word-clou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774" y="2893909"/>
            <a:ext cx="6792832" cy="3608640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201" name="Footer Placeholder 9"/>
          <p:cNvSpPr txBox="1"/>
          <p:nvPr/>
        </p:nvSpPr>
        <p:spPr>
          <a:xfrm>
            <a:off x="382125" y="6285229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r>
              <a:t>BSIR 2023</a:t>
            </a:r>
          </a:p>
        </p:txBody>
      </p:sp>
      <p:sp>
        <p:nvSpPr>
          <p:cNvPr id="202" name="Title 1"/>
          <p:cNvSpPr txBox="1"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Results</a:t>
            </a:r>
          </a:p>
        </p:txBody>
      </p:sp>
      <p:sp>
        <p:nvSpPr>
          <p:cNvPr id="203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333240" y="1539316"/>
            <a:ext cx="11525520" cy="1093838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rPr b="1"/>
              <a:t>29/58 (50%)</a:t>
            </a:r>
            <a:r>
              <a:t> of responders offered catheter directed PE intervention at their local institutions. </a:t>
            </a:r>
          </a:p>
          <a:p>
            <a:pPr>
              <a:defRPr sz="2000"/>
            </a:pPr>
            <a:r>
              <a:rPr b="1"/>
              <a:t>25/29 (96%)</a:t>
            </a:r>
            <a:r>
              <a:t> responses indicated that IRs offered CDT as the main / primary operators.</a:t>
            </a:r>
          </a:p>
        </p:txBody>
      </p:sp>
      <p:sp>
        <p:nvSpPr>
          <p:cNvPr id="204" name="Text Placeholder 27"/>
          <p:cNvSpPr>
            <a:spLocks noGrp="1"/>
          </p:cNvSpPr>
          <p:nvPr>
            <p:ph type="body" idx="21"/>
          </p:nvPr>
        </p:nvSpPr>
        <p:spPr>
          <a:xfrm>
            <a:off x="335519" y="2579411"/>
            <a:ext cx="2447450" cy="327794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>
              <a:defRPr sz="2000"/>
            </a:pPr>
            <a:r>
              <a:t>Of the 29 who did not offer CDT, </a:t>
            </a:r>
            <a:r>
              <a:rPr b="1"/>
              <a:t>12 (41%)</a:t>
            </a:r>
            <a:r>
              <a:t> are considering offering this in the future</a:t>
            </a:r>
          </a:p>
        </p:txBody>
      </p:sp>
      <p:sp>
        <p:nvSpPr>
          <p:cNvPr id="205" name="Text Placeholder 29"/>
          <p:cNvSpPr>
            <a:spLocks noGrp="1"/>
          </p:cNvSpPr>
          <p:nvPr>
            <p:ph type="body" idx="22"/>
          </p:nvPr>
        </p:nvSpPr>
        <p:spPr>
          <a:xfrm>
            <a:off x="3389882" y="2703234"/>
            <a:ext cx="5579719" cy="92902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ctr">
              <a:defRPr sz="2000"/>
            </a:lvl1pPr>
          </a:lstStyle>
          <a:p>
            <a:r>
              <a:t>Potential barriers to providing this service</a:t>
            </a:r>
          </a:p>
        </p:txBody>
      </p:sp>
      <p:sp>
        <p:nvSpPr>
          <p:cNvPr id="206" name="Text Placeholder 31"/>
          <p:cNvSpPr>
            <a:spLocks noGrp="1"/>
          </p:cNvSpPr>
          <p:nvPr>
            <p:ph type="body" idx="23"/>
          </p:nvPr>
        </p:nvSpPr>
        <p:spPr>
          <a:xfrm>
            <a:off x="9638860" y="2578953"/>
            <a:ext cx="2214976" cy="32788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>
              <a:defRPr sz="2000"/>
            </a:pPr>
            <a:endParaRPr/>
          </a:p>
          <a:p>
            <a:pPr algn="ctr">
              <a:defRPr sz="2000"/>
            </a:pPr>
            <a:r>
              <a:t>20/29 (69%) offer CDT during both normal working hours and out-of-hours</a:t>
            </a:r>
          </a:p>
        </p:txBody>
      </p:sp>
      <p:sp>
        <p:nvSpPr>
          <p:cNvPr id="207" name="Slide Number Placeholder 10"/>
          <p:cNvSpPr txBox="1">
            <a:spLocks noGrp="1"/>
          </p:cNvSpPr>
          <p:nvPr>
            <p:ph type="sldNum" sz="quarter" idx="2"/>
          </p:nvPr>
        </p:nvSpPr>
        <p:spPr>
          <a:xfrm>
            <a:off x="11695273" y="6274140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 Nova"/>
            <a:ea typeface="Arial Nova"/>
            <a:cs typeface="Arial Nova"/>
            <a:sym typeface="Arial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 Nova"/>
            <a:ea typeface="Arial Nova"/>
            <a:cs typeface="Arial Nova"/>
            <a:sym typeface="Arial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 Nova"/>
            <a:ea typeface="Arial Nova"/>
            <a:cs typeface="Arial Nova"/>
            <a:sym typeface="Arial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 Nova"/>
            <a:ea typeface="Arial Nova"/>
            <a:cs typeface="Arial Nova"/>
            <a:sym typeface="Arial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983</Words>
  <Application>Microsoft Office PowerPoint</Application>
  <PresentationFormat>Widescreen</PresentationFormat>
  <Paragraphs>138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Nova</vt:lpstr>
      <vt:lpstr>Biome</vt:lpstr>
      <vt:lpstr>Biome Light</vt:lpstr>
      <vt:lpstr>Calibri</vt:lpstr>
      <vt:lpstr>Helvetica Neue</vt:lpstr>
      <vt:lpstr>Office Theme</vt:lpstr>
      <vt:lpstr>PowerPoint Presentation</vt:lpstr>
      <vt:lpstr>Disclosures</vt:lpstr>
      <vt:lpstr>Introduction</vt:lpstr>
      <vt:lpstr>Purpose</vt:lpstr>
      <vt:lpstr>Methods and Materials</vt:lpstr>
      <vt:lpstr>Methods and Materials</vt:lpstr>
      <vt:lpstr>Results</vt:lpstr>
      <vt:lpstr>Results</vt:lpstr>
      <vt:lpstr>Results</vt:lpstr>
      <vt:lpstr>Results</vt:lpstr>
      <vt:lpstr>Conclusions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Ellison</dc:creator>
  <cp:lastModifiedBy>Julie Ellison</cp:lastModifiedBy>
  <cp:revision>50</cp:revision>
  <dcterms:modified xsi:type="dcterms:W3CDTF">2023-09-26T20:05:57Z</dcterms:modified>
</cp:coreProperties>
</file>